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8.xml" ContentType="application/vnd.openxmlformats-officedocument.presentationml.notesSlide+xml"/>
  <Override PartName="/ppt/charts/chart17.xml" ContentType="application/vnd.openxmlformats-officedocument.drawingml.chart+xml"/>
  <Override PartName="/ppt/notesSlides/notesSlide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0.xml" ContentType="application/vnd.openxmlformats-officedocument.presentationml.notesSlide+xml"/>
  <Override PartName="/ppt/charts/chart23.xml" ContentType="application/vnd.openxmlformats-officedocument.drawingml.chart+xml"/>
  <Override PartName="/ppt/notesSlides/notesSlide1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2.xml" ContentType="application/vnd.openxmlformats-officedocument.presentationml.notesSlide+xml"/>
  <Override PartName="/ppt/charts/chart28.xml" ContentType="application/vnd.openxmlformats-officedocument.drawingml.chart+xml"/>
  <Override PartName="/ppt/notesSlides/notesSlide13.xml" ContentType="application/vnd.openxmlformats-officedocument.presentationml.notesSlide+xml"/>
  <Override PartName="/ppt/charts/chart29.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0.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1.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43"/>
  </p:notesMasterIdLst>
  <p:sldIdLst>
    <p:sldId id="952" r:id="rId3"/>
    <p:sldId id="906" r:id="rId4"/>
    <p:sldId id="908" r:id="rId5"/>
    <p:sldId id="419" r:id="rId6"/>
    <p:sldId id="647" r:id="rId7"/>
    <p:sldId id="954" r:id="rId8"/>
    <p:sldId id="372" r:id="rId9"/>
    <p:sldId id="1065" r:id="rId10"/>
    <p:sldId id="1066" r:id="rId11"/>
    <p:sldId id="536" r:id="rId12"/>
    <p:sldId id="1104" r:id="rId13"/>
    <p:sldId id="566" r:id="rId14"/>
    <p:sldId id="567" r:id="rId15"/>
    <p:sldId id="373" r:id="rId16"/>
    <p:sldId id="1068" r:id="rId17"/>
    <p:sldId id="527" r:id="rId18"/>
    <p:sldId id="411" r:id="rId19"/>
    <p:sldId id="1034" r:id="rId20"/>
    <p:sldId id="1080" r:id="rId21"/>
    <p:sldId id="530" r:id="rId22"/>
    <p:sldId id="488" r:id="rId23"/>
    <p:sldId id="375" r:id="rId24"/>
    <p:sldId id="1031" r:id="rId25"/>
    <p:sldId id="447" r:id="rId26"/>
    <p:sldId id="1045" r:id="rId27"/>
    <p:sldId id="1046" r:id="rId28"/>
    <p:sldId id="1099" r:id="rId29"/>
    <p:sldId id="902" r:id="rId30"/>
    <p:sldId id="1105" r:id="rId31"/>
    <p:sldId id="903" r:id="rId32"/>
    <p:sldId id="1102" r:id="rId33"/>
    <p:sldId id="376" r:id="rId34"/>
    <p:sldId id="1100" r:id="rId35"/>
    <p:sldId id="904" r:id="rId36"/>
    <p:sldId id="441" r:id="rId37"/>
    <p:sldId id="1101" r:id="rId38"/>
    <p:sldId id="1084" r:id="rId39"/>
    <p:sldId id="1083" r:id="rId40"/>
    <p:sldId id="1089" r:id="rId41"/>
    <p:sldId id="1030" r:id="rId4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B4C2A8-3E4E-47ED-9FFB-6059F96D69B3}">
          <p14:sldIdLst>
            <p14:sldId id="952"/>
            <p14:sldId id="906"/>
            <p14:sldId id="908"/>
            <p14:sldId id="419"/>
            <p14:sldId id="647"/>
            <p14:sldId id="954"/>
            <p14:sldId id="372"/>
            <p14:sldId id="1065"/>
            <p14:sldId id="1066"/>
            <p14:sldId id="536"/>
            <p14:sldId id="1104"/>
            <p14:sldId id="566"/>
            <p14:sldId id="567"/>
            <p14:sldId id="373"/>
            <p14:sldId id="1068"/>
            <p14:sldId id="527"/>
            <p14:sldId id="411"/>
            <p14:sldId id="1034"/>
            <p14:sldId id="1080"/>
            <p14:sldId id="530"/>
            <p14:sldId id="488"/>
            <p14:sldId id="375"/>
            <p14:sldId id="1031"/>
            <p14:sldId id="447"/>
            <p14:sldId id="1045"/>
            <p14:sldId id="1046"/>
            <p14:sldId id="1099"/>
            <p14:sldId id="902"/>
            <p14:sldId id="1105"/>
            <p14:sldId id="903"/>
            <p14:sldId id="1102"/>
            <p14:sldId id="376"/>
            <p14:sldId id="1100"/>
            <p14:sldId id="904"/>
            <p14:sldId id="441"/>
            <p14:sldId id="1101"/>
            <p14:sldId id="1084"/>
            <p14:sldId id="1083"/>
            <p14:sldId id="1089"/>
            <p14:sldId id="1030"/>
          </p14:sldIdLst>
        </p14:section>
      </p14:sectionLst>
    </p:ext>
    <p:ext uri="{EFAFB233-063F-42B5-8137-9DF3F51BA10A}">
      <p15:sldGuideLst xmlns:p15="http://schemas.microsoft.com/office/powerpoint/2012/main">
        <p15:guide id="1" orient="horz" pos="485">
          <p15:clr>
            <a:srgbClr val="A4A3A4"/>
          </p15:clr>
        </p15:guide>
        <p15:guide id="2" orient="horz" pos="3297">
          <p15:clr>
            <a:srgbClr val="A4A3A4"/>
          </p15:clr>
        </p15:guide>
        <p15:guide id="3" pos="4967">
          <p15:clr>
            <a:srgbClr val="A4A3A4"/>
          </p15:clr>
        </p15:guide>
        <p15:guide id="4"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an" initials="AW" lastIdx="65" clrIdx="0">
    <p:extLst/>
  </p:cmAuthor>
  <p:cmAuthor id="2" name="Wander Meijer" initials="WM" lastIdx="19" clrIdx="1">
    <p:extLst/>
  </p:cmAuthor>
  <p:cmAuthor id="3" name="Sylvie Scheer" initials="SS" lastIdx="1" clrIdx="2">
    <p:extLst/>
  </p:cmAuthor>
  <p:cmAuthor id="4" name="Gayle Burgess" initials="GB" lastIdx="37" clrIdx="3">
    <p:extLst>
      <p:ext uri="{19B8F6BF-5375-455C-9EA6-DF929625EA0E}">
        <p15:presenceInfo xmlns:p15="http://schemas.microsoft.com/office/powerpoint/2012/main" userId="S-1-5-21-1600741742-423356280-3393856399-1001" providerId="AD"/>
      </p:ext>
    </p:extLst>
  </p:cmAuthor>
  <p:cmAuthor id="5" name="Gayle Burgess" initials="GB [2]" lastIdx="10" clrIdx="4">
    <p:extLst>
      <p:ext uri="{19B8F6BF-5375-455C-9EA6-DF929625EA0E}">
        <p15:presenceInfo xmlns:p15="http://schemas.microsoft.com/office/powerpoint/2012/main" userId="Gayle Burge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7A82D"/>
    <a:srgbClr val="002060"/>
    <a:srgbClr val="293870"/>
    <a:srgbClr val="CCFF99"/>
    <a:srgbClr val="C9366A"/>
    <a:srgbClr val="858482"/>
    <a:srgbClr val="66FFFF"/>
    <a:srgbClr val="F7A82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4" autoAdjust="0"/>
    <p:restoredTop sz="94660"/>
  </p:normalViewPr>
  <p:slideViewPr>
    <p:cSldViewPr showGuides="1">
      <p:cViewPr varScale="1">
        <p:scale>
          <a:sx n="81" d="100"/>
          <a:sy n="81" d="100"/>
        </p:scale>
        <p:origin x="920" y="52"/>
      </p:cViewPr>
      <p:guideLst>
        <p:guide orient="horz" pos="485"/>
        <p:guide orient="horz" pos="3297"/>
        <p:guide pos="4967"/>
        <p:guide pos="2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0.107241610666126"/>
          <c:w val="0.67351353440285699"/>
          <c:h val="0.83198916683171298"/>
        </c:manualLayout>
      </c:layout>
      <c:barChart>
        <c:barDir val="bar"/>
        <c:grouping val="percentStacked"/>
        <c:varyColors val="0"/>
        <c:ser>
          <c:idx val="0"/>
          <c:order val="0"/>
          <c:tx>
            <c:strRef>
              <c:f>Sheet1!$A$2</c:f>
              <c:strCache>
                <c:ptCount val="1"/>
                <c:pt idx="0">
                  <c:v>Female</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2B8E-42BB-952D-3A08159CC799}"/>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2B8E-42BB-952D-3A08159CC79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2B8E-42BB-952D-3A08159CC79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2B8E-42BB-952D-3A08159CC799}"/>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9-2B8E-42BB-952D-3A08159CC799}"/>
              </c:ext>
            </c:extLst>
          </c:dPt>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0.54</c:v>
                </c:pt>
                <c:pt idx="1">
                  <c:v>0.52</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Male</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0.46</c:v>
                </c:pt>
                <c:pt idx="1">
                  <c:v>0.48</c:v>
                </c:pt>
              </c:numCache>
            </c:numRef>
          </c:val>
          <c:extLst xmlns:c15="http://schemas.microsoft.com/office/drawing/2012/chart">
            <c:ext xmlns:c16="http://schemas.microsoft.com/office/drawing/2014/chart" uri="{C3380CC4-5D6E-409C-BE32-E72D297353CC}">
              <c16:uniqueId val="{00000001-911A-654B-B3BD-35340AC58170}"/>
            </c:ext>
          </c:extLst>
        </c:ser>
        <c:dLbls>
          <c:showLegendKey val="0"/>
          <c:showVal val="1"/>
          <c:showCatName val="0"/>
          <c:showSerName val="0"/>
          <c:showPercent val="0"/>
          <c:showBubbleSize val="0"/>
        </c:dLbls>
        <c:gapWidth val="44"/>
        <c:overlap val="100"/>
        <c:axId val="783540344"/>
        <c:axId val="783534464"/>
        <c:extLst/>
      </c:barChart>
      <c:catAx>
        <c:axId val="783540344"/>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83534464"/>
        <c:crosses val="autoZero"/>
        <c:auto val="1"/>
        <c:lblAlgn val="ctr"/>
        <c:lblOffset val="100"/>
        <c:noMultiLvlLbl val="0"/>
      </c:catAx>
      <c:valAx>
        <c:axId val="783534464"/>
        <c:scaling>
          <c:orientation val="minMax"/>
          <c:max val="1"/>
          <c:min val="0"/>
        </c:scaling>
        <c:delete val="1"/>
        <c:axPos val="t"/>
        <c:numFmt formatCode="0%" sourceLinked="1"/>
        <c:majorTickMark val="out"/>
        <c:minorTickMark val="none"/>
        <c:tickLblPos val="nextTo"/>
        <c:crossAx val="783540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0000"/>
          </a:solidFill>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89471756699"/>
          <c:y val="0.20942083337862699"/>
          <c:w val="0.66421873536166798"/>
          <c:h val="0.70647916311866499"/>
        </c:manualLayout>
      </c:layout>
      <c:doughnutChart>
        <c:varyColors val="1"/>
        <c:ser>
          <c:idx val="1"/>
          <c:order val="1"/>
          <c:tx>
            <c:strRef>
              <c:f>Sheet1!$C$1</c:f>
              <c:strCache>
                <c:ptCount val="1"/>
                <c:pt idx="0">
                  <c:v>Hong Kong</c:v>
                </c:pt>
              </c:strCache>
              <c:extLst xmlns:c15="http://schemas.microsoft.com/office/drawing/2012/chart"/>
            </c:strRef>
          </c:tx>
          <c:spPr>
            <a:ln>
              <a:noFill/>
            </a:ln>
          </c:spPr>
          <c:dPt>
            <c:idx val="0"/>
            <c:bubble3D val="0"/>
            <c:spPr>
              <a:solidFill>
                <a:schemeClr val="accent1"/>
              </a:solidFill>
              <a:ln w="19050">
                <a:noFill/>
              </a:ln>
              <a:effectLst/>
            </c:spPr>
            <c:extLst xmlns:c15="http://schemas.microsoft.com/office/drawing/2012/chart">
              <c:ext xmlns:c16="http://schemas.microsoft.com/office/drawing/2014/chart" uri="{C3380CC4-5D6E-409C-BE32-E72D297353CC}">
                <c16:uniqueId val="{00000009-32A1-4726-8262-C9A01A4F62D4}"/>
              </c:ext>
            </c:extLst>
          </c:dPt>
          <c:dPt>
            <c:idx val="1"/>
            <c:bubble3D val="0"/>
            <c:spPr>
              <a:solidFill>
                <a:schemeClr val="accent2"/>
              </a:solidFill>
              <a:ln w="19050">
                <a:noFill/>
              </a:ln>
              <a:effectLst/>
            </c:spPr>
            <c:extLst xmlns:c15="http://schemas.microsoft.com/office/drawing/2012/chart">
              <c:ext xmlns:c16="http://schemas.microsoft.com/office/drawing/2014/chart" uri="{C3380CC4-5D6E-409C-BE32-E72D297353CC}">
                <c16:uniqueId val="{0000000B-32A1-4726-8262-C9A01A4F62D4}"/>
              </c:ext>
            </c:extLst>
          </c:dPt>
          <c:dPt>
            <c:idx val="2"/>
            <c:bubble3D val="0"/>
            <c:spPr>
              <a:solidFill>
                <a:schemeClr val="accent4"/>
              </a:solidFill>
              <a:ln w="19050">
                <a:noFill/>
              </a:ln>
              <a:effectLst/>
            </c:spPr>
            <c:extLst xmlns:c15="http://schemas.microsoft.com/office/drawing/2012/chart">
              <c:ext xmlns:c16="http://schemas.microsoft.com/office/drawing/2014/chart" uri="{C3380CC4-5D6E-409C-BE32-E72D297353CC}">
                <c16:uniqueId val="{0000000D-32A1-4726-8262-C9A01A4F62D4}"/>
              </c:ext>
            </c:extLst>
          </c:dPt>
          <c:dPt>
            <c:idx val="3"/>
            <c:bubble3D val="0"/>
            <c:spPr>
              <a:solidFill>
                <a:schemeClr val="accent6">
                  <a:lumMod val="60000"/>
                </a:schemeClr>
              </a:solidFill>
              <a:ln w="19050">
                <a:noFill/>
              </a:ln>
              <a:effectLst/>
            </c:spPr>
            <c:extLst xmlns:c15="http://schemas.microsoft.com/office/drawing/2012/chart">
              <c:ext xmlns:c16="http://schemas.microsoft.com/office/drawing/2014/chart" uri="{C3380CC4-5D6E-409C-BE32-E72D297353CC}">
                <c16:uniqueId val="{0000000F-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Rejecters</c:v>
                </c:pt>
                <c:pt idx="1">
                  <c:v>Persuadable</c:v>
                </c:pt>
                <c:pt idx="2">
                  <c:v>Diehard Consumers</c:v>
                </c:pt>
              </c:strCache>
              <c:extLst xmlns:c15="http://schemas.microsoft.com/office/drawing/2012/chart"/>
            </c:strRef>
          </c:cat>
          <c:val>
            <c:numRef>
              <c:f>Sheet1!$C$2:$C$4</c:f>
              <c:numCache>
                <c:formatCode>0%</c:formatCode>
                <c:ptCount val="3"/>
                <c:pt idx="0">
                  <c:v>0.38</c:v>
                </c:pt>
                <c:pt idx="1">
                  <c:v>0.5</c:v>
                </c:pt>
                <c:pt idx="2">
                  <c:v>0.12</c:v>
                </c:pt>
              </c:numCache>
              <c:extLst xmlns:c15="http://schemas.microsoft.com/office/drawing/2012/chart"/>
            </c:numRef>
          </c:val>
          <c:extLst xmlns:c15="http://schemas.microsoft.com/office/drawing/2012/chart">
            <c:ext xmlns:c16="http://schemas.microsoft.com/office/drawing/2014/chart" uri="{C3380CC4-5D6E-409C-BE32-E72D297353CC}">
              <c16:uniqueId val="{00000010-32A1-4726-8262-C9A01A4F62D4}"/>
            </c:ext>
          </c:extLst>
        </c:ser>
        <c:dLbls>
          <c:showLegendKey val="0"/>
          <c:showVal val="1"/>
          <c:showCatName val="0"/>
          <c:showSerName val="0"/>
          <c:showPercent val="0"/>
          <c:showBubbleSize val="0"/>
          <c:showLeaderLines val="1"/>
        </c:dLbls>
        <c:firstSliceAng val="360"/>
        <c:holeSize val="4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China</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0EB-484B-87A2-C2F04538E134}"/>
                    </c:ext>
                  </c:extLst>
                </c:dPt>
                <c:dPt>
                  <c:idx val="1"/>
                  <c:bubble3D val="0"/>
                  <c:spPr>
                    <a:solidFill>
                      <a:schemeClr val="accent2"/>
                    </a:solidFill>
                    <a:ln w="19050">
                      <a:noFill/>
                    </a:ln>
                    <a:effectLst/>
                  </c:spPr>
                  <c:extLst>
                    <c:ext xmlns:c16="http://schemas.microsoft.com/office/drawing/2014/chart" uri="{C3380CC4-5D6E-409C-BE32-E72D297353CC}">
                      <c16:uniqueId val="{00000003-A0EB-484B-87A2-C2F04538E134}"/>
                    </c:ext>
                  </c:extLst>
                </c:dPt>
                <c:dPt>
                  <c:idx val="2"/>
                  <c:bubble3D val="0"/>
                  <c:spPr>
                    <a:solidFill>
                      <a:schemeClr val="accent4"/>
                    </a:solidFill>
                    <a:ln w="19050">
                      <a:noFill/>
                    </a:ln>
                    <a:effectLst/>
                  </c:spPr>
                  <c:extLst>
                    <c:ext xmlns:c16="http://schemas.microsoft.com/office/drawing/2014/chart" uri="{C3380CC4-5D6E-409C-BE32-E72D297353CC}">
                      <c16:uniqueId val="{00000005-A0EB-484B-87A2-C2F04538E134}"/>
                    </c:ext>
                  </c:extLst>
                </c:dPt>
                <c:dPt>
                  <c:idx val="3"/>
                  <c:bubble3D val="0"/>
                  <c:spPr>
                    <a:solidFill>
                      <a:schemeClr val="tx2"/>
                    </a:solidFill>
                    <a:ln w="19050">
                      <a:noFill/>
                    </a:ln>
                    <a:effectLst/>
                  </c:spPr>
                  <c:extLst>
                    <c:ext xmlns:c16="http://schemas.microsoft.com/office/drawing/2014/chart" uri="{C3380CC4-5D6E-409C-BE32-E72D297353CC}">
                      <c16:uniqueId val="{00000007-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Rejecters</c:v>
                      </c:pt>
                      <c:pt idx="1">
                        <c:v>Persuadable</c:v>
                      </c:pt>
                      <c:pt idx="2">
                        <c:v>Diehard Consumers</c:v>
                      </c:pt>
                    </c:strCache>
                  </c:strRef>
                </c:cat>
                <c:val>
                  <c:numRef>
                    <c:extLst>
                      <c:ext uri="{02D57815-91ED-43cb-92C2-25804820EDAC}">
                        <c15:formulaRef>
                          <c15:sqref>Sheet1!$B$2:$B$4</c15:sqref>
                        </c15:formulaRef>
                      </c:ext>
                    </c:extLst>
                    <c:numCache>
                      <c:formatCode>0%</c:formatCode>
                      <c:ptCount val="3"/>
                      <c:pt idx="0">
                        <c:v>0.3</c:v>
                      </c:pt>
                      <c:pt idx="1">
                        <c:v>0.45</c:v>
                      </c:pt>
                      <c:pt idx="2">
                        <c:v>0.25</c:v>
                      </c:pt>
                    </c:numCache>
                  </c:numRef>
                </c:val>
                <c:extLst>
                  <c:ext xmlns:c16="http://schemas.microsoft.com/office/drawing/2014/chart" uri="{C3380CC4-5D6E-409C-BE32-E72D297353CC}">
                    <c16:uniqueId val="{0000000E-A0EB-484B-87A2-C2F04538E134}"/>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12-32A1-4726-8262-C9A01A4F62D4}"/>
                    </c:ext>
                  </c:extLst>
                </c:dPt>
                <c:dPt>
                  <c:idx val="1"/>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4-32A1-4726-8262-C9A01A4F62D4}"/>
                    </c:ext>
                  </c:extLst>
                </c:dPt>
                <c:dPt>
                  <c:idx val="2"/>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6-32A1-4726-8262-C9A01A4F62D4}"/>
                    </c:ext>
                  </c:extLst>
                </c:dPt>
                <c:dPt>
                  <c:idx val="3"/>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18-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0%</c:formatCode>
                      <c:ptCount val="3"/>
                      <c:pt idx="0">
                        <c:v>0.5</c:v>
                      </c:pt>
                      <c:pt idx="1">
                        <c:v>0.36</c:v>
                      </c:pt>
                      <c:pt idx="2">
                        <c:v>0.14000000000000001</c:v>
                      </c:pt>
                    </c:numCache>
                  </c:numRef>
                </c:val>
                <c:extLst xmlns:c15="http://schemas.microsoft.com/office/drawing/2012/chart">
                  <c:ext xmlns:c16="http://schemas.microsoft.com/office/drawing/2014/chart" uri="{C3380CC4-5D6E-409C-BE32-E72D297353CC}">
                    <c16:uniqueId val="{00000019-32A1-4726-8262-C9A01A4F62D4}"/>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1B-32A1-4726-8262-C9A01A4F62D4}"/>
                    </c:ext>
                  </c:extLst>
                </c:dPt>
                <c:dPt>
                  <c:idx val="1"/>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D-32A1-4726-8262-C9A01A4F62D4}"/>
                    </c:ext>
                  </c:extLst>
                </c:dPt>
                <c:dPt>
                  <c:idx val="2"/>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F-32A1-4726-8262-C9A01A4F62D4}"/>
                    </c:ext>
                  </c:extLst>
                </c:dPt>
                <c:dPt>
                  <c:idx val="3"/>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21-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0%</c:formatCode>
                      <c:ptCount val="3"/>
                      <c:pt idx="0">
                        <c:v>0.23</c:v>
                      </c:pt>
                      <c:pt idx="1">
                        <c:v>0.54</c:v>
                      </c:pt>
                      <c:pt idx="2">
                        <c:v>0.23</c:v>
                      </c:pt>
                    </c:numCache>
                  </c:numRef>
                </c:val>
                <c:extLst xmlns:c15="http://schemas.microsoft.com/office/drawing/2012/chart">
                  <c:ext xmlns:c16="http://schemas.microsoft.com/office/drawing/2014/chart" uri="{C3380CC4-5D6E-409C-BE32-E72D297353CC}">
                    <c16:uniqueId val="{00000022-32A1-4726-8262-C9A01A4F62D4}"/>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89471756699"/>
          <c:y val="0.20942083337862699"/>
          <c:w val="0.66421873536166798"/>
          <c:h val="0.70647916311866499"/>
        </c:manualLayout>
      </c:layout>
      <c:doughnutChart>
        <c:varyColors val="1"/>
        <c:ser>
          <c:idx val="2"/>
          <c:order val="2"/>
          <c:tx>
            <c:strRef>
              <c:f>Sheet1!$D$1</c:f>
              <c:strCache>
                <c:ptCount val="1"/>
                <c:pt idx="0">
                  <c:v>Taiwan</c:v>
                </c:pt>
              </c:strCache>
              <c:extLst xmlns:c15="http://schemas.microsoft.com/office/drawing/2012/chart"/>
            </c:strRef>
          </c:tx>
          <c:spPr>
            <a:ln>
              <a:noFill/>
            </a:ln>
          </c:spPr>
          <c:dPt>
            <c:idx val="0"/>
            <c:bubble3D val="0"/>
            <c:spPr>
              <a:solidFill>
                <a:schemeClr val="accent1"/>
              </a:solidFill>
              <a:ln w="19050">
                <a:noFill/>
              </a:ln>
              <a:effectLst/>
            </c:spPr>
            <c:extLst xmlns:c15="http://schemas.microsoft.com/office/drawing/2012/chart">
              <c:ext xmlns:c16="http://schemas.microsoft.com/office/drawing/2014/chart" uri="{C3380CC4-5D6E-409C-BE32-E72D297353CC}">
                <c16:uniqueId val="{00000012-32A1-4726-8262-C9A01A4F62D4}"/>
              </c:ext>
            </c:extLst>
          </c:dPt>
          <c:dPt>
            <c:idx val="1"/>
            <c:bubble3D val="0"/>
            <c:spPr>
              <a:solidFill>
                <a:schemeClr val="accent2"/>
              </a:solidFill>
              <a:ln w="19050">
                <a:noFill/>
              </a:ln>
              <a:effectLst/>
            </c:spPr>
            <c:extLst xmlns:c15="http://schemas.microsoft.com/office/drawing/2012/chart">
              <c:ext xmlns:c16="http://schemas.microsoft.com/office/drawing/2014/chart" uri="{C3380CC4-5D6E-409C-BE32-E72D297353CC}">
                <c16:uniqueId val="{00000014-32A1-4726-8262-C9A01A4F62D4}"/>
              </c:ext>
            </c:extLst>
          </c:dPt>
          <c:dPt>
            <c:idx val="2"/>
            <c:bubble3D val="0"/>
            <c:spPr>
              <a:solidFill>
                <a:schemeClr val="accent4"/>
              </a:solidFill>
              <a:ln w="19050">
                <a:noFill/>
              </a:ln>
              <a:effectLst/>
            </c:spPr>
            <c:extLst xmlns:c15="http://schemas.microsoft.com/office/drawing/2012/chart">
              <c:ext xmlns:c16="http://schemas.microsoft.com/office/drawing/2014/chart" uri="{C3380CC4-5D6E-409C-BE32-E72D297353CC}">
                <c16:uniqueId val="{00000016-32A1-4726-8262-C9A01A4F62D4}"/>
              </c:ext>
            </c:extLst>
          </c:dPt>
          <c:dPt>
            <c:idx val="3"/>
            <c:bubble3D val="0"/>
            <c:spPr>
              <a:solidFill>
                <a:schemeClr val="accent6">
                  <a:lumMod val="60000"/>
                </a:schemeClr>
              </a:solidFill>
              <a:ln w="19050">
                <a:noFill/>
              </a:ln>
              <a:effectLst/>
            </c:spPr>
            <c:extLst xmlns:c15="http://schemas.microsoft.com/office/drawing/2012/chart">
              <c:ext xmlns:c16="http://schemas.microsoft.com/office/drawing/2014/chart" uri="{C3380CC4-5D6E-409C-BE32-E72D297353CC}">
                <c16:uniqueId val="{00000018-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f>Sheet1!$A$2:$A$4</c:f>
              <c:strCache>
                <c:ptCount val="3"/>
                <c:pt idx="0">
                  <c:v>Rejecters</c:v>
                </c:pt>
                <c:pt idx="1">
                  <c:v>Persuadable</c:v>
                </c:pt>
                <c:pt idx="2">
                  <c:v>Diehard Consumers</c:v>
                </c:pt>
              </c:strCache>
              <c:extLst xmlns:c15="http://schemas.microsoft.com/office/drawing/2012/chart"/>
            </c:strRef>
          </c:cat>
          <c:val>
            <c:numRef>
              <c:f>Sheet1!$D$2:$D$4</c:f>
              <c:numCache>
                <c:formatCode>0%</c:formatCode>
                <c:ptCount val="3"/>
                <c:pt idx="0">
                  <c:v>0.5</c:v>
                </c:pt>
                <c:pt idx="1">
                  <c:v>0.36</c:v>
                </c:pt>
                <c:pt idx="2">
                  <c:v>0.14000000000000001</c:v>
                </c:pt>
              </c:numCache>
              <c:extLst xmlns:c15="http://schemas.microsoft.com/office/drawing/2012/chart"/>
            </c:numRef>
          </c:val>
          <c:extLst xmlns:c15="http://schemas.microsoft.com/office/drawing/2012/chart">
            <c:ext xmlns:c16="http://schemas.microsoft.com/office/drawing/2014/chart" uri="{C3380CC4-5D6E-409C-BE32-E72D297353CC}">
              <c16:uniqueId val="{00000019-32A1-4726-8262-C9A01A4F62D4}"/>
            </c:ext>
          </c:extLst>
        </c:ser>
        <c:dLbls>
          <c:showLegendKey val="0"/>
          <c:showVal val="1"/>
          <c:showCatName val="0"/>
          <c:showSerName val="0"/>
          <c:showPercent val="0"/>
          <c:showBubbleSize val="0"/>
          <c:showLeaderLines val="1"/>
        </c:dLbls>
        <c:firstSliceAng val="360"/>
        <c:holeSize val="4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China</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0EB-484B-87A2-C2F04538E134}"/>
                    </c:ext>
                  </c:extLst>
                </c:dPt>
                <c:dPt>
                  <c:idx val="1"/>
                  <c:bubble3D val="0"/>
                  <c:spPr>
                    <a:solidFill>
                      <a:schemeClr val="accent2"/>
                    </a:solidFill>
                    <a:ln w="19050">
                      <a:noFill/>
                    </a:ln>
                    <a:effectLst/>
                  </c:spPr>
                  <c:extLst>
                    <c:ext xmlns:c16="http://schemas.microsoft.com/office/drawing/2014/chart" uri="{C3380CC4-5D6E-409C-BE32-E72D297353CC}">
                      <c16:uniqueId val="{00000003-A0EB-484B-87A2-C2F04538E134}"/>
                    </c:ext>
                  </c:extLst>
                </c:dPt>
                <c:dPt>
                  <c:idx val="2"/>
                  <c:bubble3D val="0"/>
                  <c:spPr>
                    <a:solidFill>
                      <a:schemeClr val="accent4"/>
                    </a:solidFill>
                    <a:ln w="19050">
                      <a:noFill/>
                    </a:ln>
                    <a:effectLst/>
                  </c:spPr>
                  <c:extLst>
                    <c:ext xmlns:c16="http://schemas.microsoft.com/office/drawing/2014/chart" uri="{C3380CC4-5D6E-409C-BE32-E72D297353CC}">
                      <c16:uniqueId val="{00000005-A0EB-484B-87A2-C2F04538E134}"/>
                    </c:ext>
                  </c:extLst>
                </c:dPt>
                <c:dPt>
                  <c:idx val="3"/>
                  <c:bubble3D val="0"/>
                  <c:spPr>
                    <a:solidFill>
                      <a:schemeClr val="tx2"/>
                    </a:solidFill>
                    <a:ln w="19050">
                      <a:noFill/>
                    </a:ln>
                    <a:effectLst/>
                  </c:spPr>
                  <c:extLst>
                    <c:ext xmlns:c16="http://schemas.microsoft.com/office/drawing/2014/chart" uri="{C3380CC4-5D6E-409C-BE32-E72D297353CC}">
                      <c16:uniqueId val="{00000007-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Rejecters</c:v>
                      </c:pt>
                      <c:pt idx="1">
                        <c:v>Persuadable</c:v>
                      </c:pt>
                      <c:pt idx="2">
                        <c:v>Diehard Consumers</c:v>
                      </c:pt>
                    </c:strCache>
                  </c:strRef>
                </c:cat>
                <c:val>
                  <c:numRef>
                    <c:extLst>
                      <c:ext uri="{02D57815-91ED-43cb-92C2-25804820EDAC}">
                        <c15:formulaRef>
                          <c15:sqref>Sheet1!$B$2:$B$4</c15:sqref>
                        </c15:formulaRef>
                      </c:ext>
                    </c:extLst>
                    <c:numCache>
                      <c:formatCode>0%</c:formatCode>
                      <c:ptCount val="3"/>
                      <c:pt idx="0">
                        <c:v>0.3</c:v>
                      </c:pt>
                      <c:pt idx="1">
                        <c:v>0.45</c:v>
                      </c:pt>
                      <c:pt idx="2">
                        <c:v>0.25</c:v>
                      </c:pt>
                    </c:numCache>
                  </c:numRef>
                </c:val>
                <c:extLst>
                  <c:ext xmlns:c16="http://schemas.microsoft.com/office/drawing/2014/chart" uri="{C3380CC4-5D6E-409C-BE32-E72D297353CC}">
                    <c16:uniqueId val="{0000000E-A0EB-484B-87A2-C2F04538E134}"/>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Hong Kong</c:v>
                      </c:pt>
                    </c:strCache>
                  </c:strRef>
                </c:tx>
                <c:spPr>
                  <a:ln>
                    <a:noFill/>
                  </a:ln>
                </c:spPr>
                <c:dPt>
                  <c:idx val="0"/>
                  <c:bubble3D val="0"/>
                  <c:spPr>
                    <a:solidFill>
                      <a:schemeClr val="accent1"/>
                    </a:solidFill>
                    <a:ln w="19050">
                      <a:noFill/>
                    </a:ln>
                    <a:effectLst/>
                  </c:spPr>
                  <c:extLst xmlns:c15="http://schemas.microsoft.com/office/drawing/2012/chart">
                    <c:ext xmlns:c16="http://schemas.microsoft.com/office/drawing/2014/chart" uri="{C3380CC4-5D6E-409C-BE32-E72D297353CC}">
                      <c16:uniqueId val="{00000009-32A1-4726-8262-C9A01A4F62D4}"/>
                    </c:ext>
                  </c:extLst>
                </c:dPt>
                <c:dPt>
                  <c:idx val="1"/>
                  <c:bubble3D val="0"/>
                  <c:spPr>
                    <a:solidFill>
                      <a:schemeClr val="accent2"/>
                    </a:solidFill>
                    <a:ln w="19050">
                      <a:noFill/>
                    </a:ln>
                    <a:effectLst/>
                  </c:spPr>
                  <c:extLst xmlns:c15="http://schemas.microsoft.com/office/drawing/2012/chart">
                    <c:ext xmlns:c16="http://schemas.microsoft.com/office/drawing/2014/chart" uri="{C3380CC4-5D6E-409C-BE32-E72D297353CC}">
                      <c16:uniqueId val="{0000000B-32A1-4726-8262-C9A01A4F62D4}"/>
                    </c:ext>
                  </c:extLst>
                </c:dPt>
                <c:dPt>
                  <c:idx val="2"/>
                  <c:bubble3D val="0"/>
                  <c:spPr>
                    <a:solidFill>
                      <a:schemeClr val="accent4"/>
                    </a:solidFill>
                    <a:ln w="19050">
                      <a:noFill/>
                    </a:ln>
                    <a:effectLst/>
                  </c:spPr>
                  <c:extLst xmlns:c15="http://schemas.microsoft.com/office/drawing/2012/chart">
                    <c:ext xmlns:c16="http://schemas.microsoft.com/office/drawing/2014/chart" uri="{C3380CC4-5D6E-409C-BE32-E72D297353CC}">
                      <c16:uniqueId val="{0000000D-32A1-4726-8262-C9A01A4F62D4}"/>
                    </c:ext>
                  </c:extLst>
                </c:dPt>
                <c:dPt>
                  <c:idx val="3"/>
                  <c:bubble3D val="0"/>
                  <c:spPr>
                    <a:solidFill>
                      <a:schemeClr val="accent6">
                        <a:lumMod val="60000"/>
                      </a:schemeClr>
                    </a:solidFill>
                    <a:ln w="19050">
                      <a:noFill/>
                    </a:ln>
                    <a:effectLst/>
                  </c:spPr>
                  <c:extLst xmlns:c15="http://schemas.microsoft.com/office/drawing/2012/chart">
                    <c:ext xmlns:c16="http://schemas.microsoft.com/office/drawing/2014/chart" uri="{C3380CC4-5D6E-409C-BE32-E72D297353CC}">
                      <c16:uniqueId val="{0000000F-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0%</c:formatCode>
                      <c:ptCount val="3"/>
                      <c:pt idx="0">
                        <c:v>0.38</c:v>
                      </c:pt>
                      <c:pt idx="1">
                        <c:v>0.5</c:v>
                      </c:pt>
                      <c:pt idx="2">
                        <c:v>0.12</c:v>
                      </c:pt>
                    </c:numCache>
                  </c:numRef>
                </c:val>
                <c:extLst xmlns:c15="http://schemas.microsoft.com/office/drawing/2012/chart">
                  <c:ext xmlns:c16="http://schemas.microsoft.com/office/drawing/2014/chart" uri="{C3380CC4-5D6E-409C-BE32-E72D297353CC}">
                    <c16:uniqueId val="{00000010-32A1-4726-8262-C9A01A4F62D4}"/>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1B-32A1-4726-8262-C9A01A4F62D4}"/>
                    </c:ext>
                  </c:extLst>
                </c:dPt>
                <c:dPt>
                  <c:idx val="1"/>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D-32A1-4726-8262-C9A01A4F62D4}"/>
                    </c:ext>
                  </c:extLst>
                </c:dPt>
                <c:dPt>
                  <c:idx val="2"/>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F-32A1-4726-8262-C9A01A4F62D4}"/>
                    </c:ext>
                  </c:extLst>
                </c:dPt>
                <c:dPt>
                  <c:idx val="3"/>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21-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0%</c:formatCode>
                      <c:ptCount val="3"/>
                      <c:pt idx="0">
                        <c:v>0.23</c:v>
                      </c:pt>
                      <c:pt idx="1">
                        <c:v>0.54</c:v>
                      </c:pt>
                      <c:pt idx="2">
                        <c:v>0.23</c:v>
                      </c:pt>
                    </c:numCache>
                  </c:numRef>
                </c:val>
                <c:extLst xmlns:c15="http://schemas.microsoft.com/office/drawing/2012/chart">
                  <c:ext xmlns:c16="http://schemas.microsoft.com/office/drawing/2014/chart" uri="{C3380CC4-5D6E-409C-BE32-E72D297353CC}">
                    <c16:uniqueId val="{00000022-32A1-4726-8262-C9A01A4F62D4}"/>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89471756699"/>
          <c:y val="0.20942083337862699"/>
          <c:w val="0.66421873536166798"/>
          <c:h val="0.70647916311866499"/>
        </c:manualLayout>
      </c:layout>
      <c:doughnutChart>
        <c:varyColors val="1"/>
        <c:ser>
          <c:idx val="3"/>
          <c:order val="3"/>
          <c:tx>
            <c:strRef>
              <c:f>Sheet1!$E$1</c:f>
              <c:strCache>
                <c:ptCount val="1"/>
                <c:pt idx="0">
                  <c:v>Singapore</c:v>
                </c:pt>
              </c:strCache>
              <c:extLst xmlns:c15="http://schemas.microsoft.com/office/drawing/2012/chart"/>
            </c:strRef>
          </c:tx>
          <c:spPr>
            <a:ln>
              <a:noFill/>
            </a:ln>
          </c:spPr>
          <c:dPt>
            <c:idx val="0"/>
            <c:bubble3D val="0"/>
            <c:spPr>
              <a:solidFill>
                <a:schemeClr val="accent1"/>
              </a:solidFill>
              <a:ln w="19050">
                <a:noFill/>
              </a:ln>
              <a:effectLst/>
            </c:spPr>
            <c:extLst xmlns:c15="http://schemas.microsoft.com/office/drawing/2012/chart">
              <c:ext xmlns:c16="http://schemas.microsoft.com/office/drawing/2014/chart" uri="{C3380CC4-5D6E-409C-BE32-E72D297353CC}">
                <c16:uniqueId val="{0000001B-32A1-4726-8262-C9A01A4F62D4}"/>
              </c:ext>
            </c:extLst>
          </c:dPt>
          <c:dPt>
            <c:idx val="1"/>
            <c:bubble3D val="0"/>
            <c:spPr>
              <a:solidFill>
                <a:schemeClr val="accent2"/>
              </a:solidFill>
              <a:ln w="19050">
                <a:noFill/>
              </a:ln>
              <a:effectLst/>
            </c:spPr>
            <c:extLst xmlns:c15="http://schemas.microsoft.com/office/drawing/2012/chart">
              <c:ext xmlns:c16="http://schemas.microsoft.com/office/drawing/2014/chart" uri="{C3380CC4-5D6E-409C-BE32-E72D297353CC}">
                <c16:uniqueId val="{0000001D-32A1-4726-8262-C9A01A4F62D4}"/>
              </c:ext>
            </c:extLst>
          </c:dPt>
          <c:dPt>
            <c:idx val="2"/>
            <c:bubble3D val="0"/>
            <c:spPr>
              <a:solidFill>
                <a:schemeClr val="accent4"/>
              </a:solidFill>
              <a:ln w="19050">
                <a:noFill/>
              </a:ln>
              <a:effectLst/>
            </c:spPr>
            <c:extLst xmlns:c15="http://schemas.microsoft.com/office/drawing/2012/chart">
              <c:ext xmlns:c16="http://schemas.microsoft.com/office/drawing/2014/chart" uri="{C3380CC4-5D6E-409C-BE32-E72D297353CC}">
                <c16:uniqueId val="{0000001F-32A1-4726-8262-C9A01A4F62D4}"/>
              </c:ext>
            </c:extLst>
          </c:dPt>
          <c:dPt>
            <c:idx val="3"/>
            <c:bubble3D val="0"/>
            <c:spPr>
              <a:solidFill>
                <a:schemeClr val="accent6">
                  <a:lumMod val="60000"/>
                </a:schemeClr>
              </a:solidFill>
              <a:ln w="19050">
                <a:noFill/>
              </a:ln>
              <a:effectLst/>
            </c:spPr>
            <c:extLst xmlns:c15="http://schemas.microsoft.com/office/drawing/2012/chart">
              <c:ext xmlns:c16="http://schemas.microsoft.com/office/drawing/2014/chart" uri="{C3380CC4-5D6E-409C-BE32-E72D297353CC}">
                <c16:uniqueId val="{00000021-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f>Sheet1!$A$2:$A$4</c:f>
              <c:strCache>
                <c:ptCount val="3"/>
                <c:pt idx="0">
                  <c:v>Rejecters</c:v>
                </c:pt>
                <c:pt idx="1">
                  <c:v>Persuadable</c:v>
                </c:pt>
                <c:pt idx="2">
                  <c:v>Diehard Consumers</c:v>
                </c:pt>
              </c:strCache>
              <c:extLst xmlns:c15="http://schemas.microsoft.com/office/drawing/2012/chart"/>
            </c:strRef>
          </c:cat>
          <c:val>
            <c:numRef>
              <c:f>Sheet1!$E$2:$E$4</c:f>
              <c:numCache>
                <c:formatCode>0%</c:formatCode>
                <c:ptCount val="3"/>
                <c:pt idx="0">
                  <c:v>0.23</c:v>
                </c:pt>
                <c:pt idx="1">
                  <c:v>0.54</c:v>
                </c:pt>
                <c:pt idx="2">
                  <c:v>0.23</c:v>
                </c:pt>
              </c:numCache>
              <c:extLst xmlns:c15="http://schemas.microsoft.com/office/drawing/2012/chart"/>
            </c:numRef>
          </c:val>
          <c:extLst xmlns:c15="http://schemas.microsoft.com/office/drawing/2012/chart">
            <c:ext xmlns:c16="http://schemas.microsoft.com/office/drawing/2014/chart" uri="{C3380CC4-5D6E-409C-BE32-E72D297353CC}">
              <c16:uniqueId val="{00000022-32A1-4726-8262-C9A01A4F62D4}"/>
            </c:ext>
          </c:extLst>
        </c:ser>
        <c:dLbls>
          <c:showLegendKey val="0"/>
          <c:showVal val="1"/>
          <c:showCatName val="0"/>
          <c:showSerName val="0"/>
          <c:showPercent val="0"/>
          <c:showBubbleSize val="0"/>
          <c:showLeaderLines val="1"/>
        </c:dLbls>
        <c:firstSliceAng val="360"/>
        <c:holeSize val="45"/>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China</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0EB-484B-87A2-C2F04538E134}"/>
                    </c:ext>
                  </c:extLst>
                </c:dPt>
                <c:dPt>
                  <c:idx val="1"/>
                  <c:bubble3D val="0"/>
                  <c:spPr>
                    <a:solidFill>
                      <a:schemeClr val="accent2"/>
                    </a:solidFill>
                    <a:ln w="19050">
                      <a:noFill/>
                    </a:ln>
                    <a:effectLst/>
                  </c:spPr>
                  <c:extLst>
                    <c:ext xmlns:c16="http://schemas.microsoft.com/office/drawing/2014/chart" uri="{C3380CC4-5D6E-409C-BE32-E72D297353CC}">
                      <c16:uniqueId val="{00000003-A0EB-484B-87A2-C2F04538E134}"/>
                    </c:ext>
                  </c:extLst>
                </c:dPt>
                <c:dPt>
                  <c:idx val="2"/>
                  <c:bubble3D val="0"/>
                  <c:spPr>
                    <a:solidFill>
                      <a:schemeClr val="accent4"/>
                    </a:solidFill>
                    <a:ln w="19050">
                      <a:noFill/>
                    </a:ln>
                    <a:effectLst/>
                  </c:spPr>
                  <c:extLst>
                    <c:ext xmlns:c16="http://schemas.microsoft.com/office/drawing/2014/chart" uri="{C3380CC4-5D6E-409C-BE32-E72D297353CC}">
                      <c16:uniqueId val="{00000005-A0EB-484B-87A2-C2F04538E134}"/>
                    </c:ext>
                  </c:extLst>
                </c:dPt>
                <c:dPt>
                  <c:idx val="3"/>
                  <c:bubble3D val="0"/>
                  <c:spPr>
                    <a:solidFill>
                      <a:schemeClr val="tx2"/>
                    </a:solidFill>
                    <a:ln w="19050">
                      <a:noFill/>
                    </a:ln>
                    <a:effectLst/>
                  </c:spPr>
                  <c:extLst>
                    <c:ext xmlns:c16="http://schemas.microsoft.com/office/drawing/2014/chart" uri="{C3380CC4-5D6E-409C-BE32-E72D297353CC}">
                      <c16:uniqueId val="{00000007-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Rejecters</c:v>
                      </c:pt>
                      <c:pt idx="1">
                        <c:v>Persuadable</c:v>
                      </c:pt>
                      <c:pt idx="2">
                        <c:v>Diehard Consumers</c:v>
                      </c:pt>
                    </c:strCache>
                  </c:strRef>
                </c:cat>
                <c:val>
                  <c:numRef>
                    <c:extLst>
                      <c:ext uri="{02D57815-91ED-43cb-92C2-25804820EDAC}">
                        <c15:formulaRef>
                          <c15:sqref>Sheet1!$B$2:$B$4</c15:sqref>
                        </c15:formulaRef>
                      </c:ext>
                    </c:extLst>
                    <c:numCache>
                      <c:formatCode>0%</c:formatCode>
                      <c:ptCount val="3"/>
                      <c:pt idx="0">
                        <c:v>0.3</c:v>
                      </c:pt>
                      <c:pt idx="1">
                        <c:v>0.45</c:v>
                      </c:pt>
                      <c:pt idx="2">
                        <c:v>0.25</c:v>
                      </c:pt>
                    </c:numCache>
                  </c:numRef>
                </c:val>
                <c:extLst>
                  <c:ext xmlns:c16="http://schemas.microsoft.com/office/drawing/2014/chart" uri="{C3380CC4-5D6E-409C-BE32-E72D297353CC}">
                    <c16:uniqueId val="{0000000E-A0EB-484B-87A2-C2F04538E134}"/>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Hong Kong</c:v>
                      </c:pt>
                    </c:strCache>
                  </c:strRef>
                </c:tx>
                <c:spPr>
                  <a:ln>
                    <a:noFill/>
                  </a:ln>
                </c:spPr>
                <c:dPt>
                  <c:idx val="0"/>
                  <c:bubble3D val="0"/>
                  <c:spPr>
                    <a:solidFill>
                      <a:schemeClr val="accent1"/>
                    </a:solidFill>
                    <a:ln w="19050">
                      <a:noFill/>
                    </a:ln>
                    <a:effectLst/>
                  </c:spPr>
                  <c:extLst xmlns:c15="http://schemas.microsoft.com/office/drawing/2012/chart">
                    <c:ext xmlns:c16="http://schemas.microsoft.com/office/drawing/2014/chart" uri="{C3380CC4-5D6E-409C-BE32-E72D297353CC}">
                      <c16:uniqueId val="{00000009-32A1-4726-8262-C9A01A4F62D4}"/>
                    </c:ext>
                  </c:extLst>
                </c:dPt>
                <c:dPt>
                  <c:idx val="1"/>
                  <c:bubble3D val="0"/>
                  <c:spPr>
                    <a:solidFill>
                      <a:schemeClr val="accent2"/>
                    </a:solidFill>
                    <a:ln w="19050">
                      <a:noFill/>
                    </a:ln>
                    <a:effectLst/>
                  </c:spPr>
                  <c:extLst xmlns:c15="http://schemas.microsoft.com/office/drawing/2012/chart">
                    <c:ext xmlns:c16="http://schemas.microsoft.com/office/drawing/2014/chart" uri="{C3380CC4-5D6E-409C-BE32-E72D297353CC}">
                      <c16:uniqueId val="{0000000B-32A1-4726-8262-C9A01A4F62D4}"/>
                    </c:ext>
                  </c:extLst>
                </c:dPt>
                <c:dPt>
                  <c:idx val="2"/>
                  <c:bubble3D val="0"/>
                  <c:spPr>
                    <a:solidFill>
                      <a:schemeClr val="accent4"/>
                    </a:solidFill>
                    <a:ln w="19050">
                      <a:noFill/>
                    </a:ln>
                    <a:effectLst/>
                  </c:spPr>
                  <c:extLst xmlns:c15="http://schemas.microsoft.com/office/drawing/2012/chart">
                    <c:ext xmlns:c16="http://schemas.microsoft.com/office/drawing/2014/chart" uri="{C3380CC4-5D6E-409C-BE32-E72D297353CC}">
                      <c16:uniqueId val="{0000000D-32A1-4726-8262-C9A01A4F62D4}"/>
                    </c:ext>
                  </c:extLst>
                </c:dPt>
                <c:dPt>
                  <c:idx val="3"/>
                  <c:bubble3D val="0"/>
                  <c:spPr>
                    <a:solidFill>
                      <a:schemeClr val="accent6">
                        <a:lumMod val="60000"/>
                      </a:schemeClr>
                    </a:solidFill>
                    <a:ln w="19050">
                      <a:noFill/>
                    </a:ln>
                    <a:effectLst/>
                  </c:spPr>
                  <c:extLst xmlns:c15="http://schemas.microsoft.com/office/drawing/2012/chart">
                    <c:ext xmlns:c16="http://schemas.microsoft.com/office/drawing/2014/chart" uri="{C3380CC4-5D6E-409C-BE32-E72D297353CC}">
                      <c16:uniqueId val="{0000000F-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Sheet1!$C$2:$C$4</c15:sqref>
                        </c15:formulaRef>
                      </c:ext>
                    </c:extLst>
                    <c:numCache>
                      <c:formatCode>0%</c:formatCode>
                      <c:ptCount val="3"/>
                      <c:pt idx="0">
                        <c:v>0.38</c:v>
                      </c:pt>
                      <c:pt idx="1">
                        <c:v>0.5</c:v>
                      </c:pt>
                      <c:pt idx="2">
                        <c:v>0.12</c:v>
                      </c:pt>
                    </c:numCache>
                  </c:numRef>
                </c:val>
                <c:extLst xmlns:c15="http://schemas.microsoft.com/office/drawing/2012/chart">
                  <c:ext xmlns:c16="http://schemas.microsoft.com/office/drawing/2014/chart" uri="{C3380CC4-5D6E-409C-BE32-E72D297353CC}">
                    <c16:uniqueId val="{00000010-32A1-4726-8262-C9A01A4F62D4}"/>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spPr>
                  <a:ln>
                    <a:noFill/>
                  </a:ln>
                </c:spPr>
                <c:dPt>
                  <c:idx val="0"/>
                  <c:bubble3D val="0"/>
                  <c:spPr>
                    <a:solidFill>
                      <a:schemeClr val="accent1"/>
                    </a:solidFill>
                    <a:ln w="19050">
                      <a:noFill/>
                    </a:ln>
                    <a:effectLst/>
                  </c:spPr>
                  <c:extLst xmlns:c15="http://schemas.microsoft.com/office/drawing/2012/chart">
                    <c:ext xmlns:c16="http://schemas.microsoft.com/office/drawing/2014/chart" uri="{C3380CC4-5D6E-409C-BE32-E72D297353CC}">
                      <c16:uniqueId val="{00000012-32A1-4726-8262-C9A01A4F62D4}"/>
                    </c:ext>
                  </c:extLst>
                </c:dPt>
                <c:dPt>
                  <c:idx val="1"/>
                  <c:bubble3D val="0"/>
                  <c:spPr>
                    <a:solidFill>
                      <a:schemeClr val="accent2"/>
                    </a:solidFill>
                    <a:ln w="19050">
                      <a:noFill/>
                    </a:ln>
                    <a:effectLst/>
                  </c:spPr>
                  <c:extLst xmlns:c15="http://schemas.microsoft.com/office/drawing/2012/chart">
                    <c:ext xmlns:c16="http://schemas.microsoft.com/office/drawing/2014/chart" uri="{C3380CC4-5D6E-409C-BE32-E72D297353CC}">
                      <c16:uniqueId val="{00000014-32A1-4726-8262-C9A01A4F62D4}"/>
                    </c:ext>
                  </c:extLst>
                </c:dPt>
                <c:dPt>
                  <c:idx val="2"/>
                  <c:bubble3D val="0"/>
                  <c:spPr>
                    <a:solidFill>
                      <a:schemeClr val="accent4"/>
                    </a:solidFill>
                    <a:ln w="19050">
                      <a:noFill/>
                    </a:ln>
                    <a:effectLst/>
                  </c:spPr>
                  <c:extLst xmlns:c15="http://schemas.microsoft.com/office/drawing/2012/chart">
                    <c:ext xmlns:c16="http://schemas.microsoft.com/office/drawing/2014/chart" uri="{C3380CC4-5D6E-409C-BE32-E72D297353CC}">
                      <c16:uniqueId val="{00000016-32A1-4726-8262-C9A01A4F62D4}"/>
                    </c:ext>
                  </c:extLst>
                </c:dPt>
                <c:dPt>
                  <c:idx val="3"/>
                  <c:bubble3D val="0"/>
                  <c:spPr>
                    <a:solidFill>
                      <a:schemeClr val="accent6">
                        <a:lumMod val="60000"/>
                      </a:schemeClr>
                    </a:solidFill>
                    <a:ln w="19050">
                      <a:noFill/>
                    </a:ln>
                    <a:effectLst/>
                  </c:spPr>
                  <c:extLst xmlns:c15="http://schemas.microsoft.com/office/drawing/2012/chart">
                    <c:ext xmlns:c16="http://schemas.microsoft.com/office/drawing/2014/chart" uri="{C3380CC4-5D6E-409C-BE32-E72D297353CC}">
                      <c16:uniqueId val="{00000018-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0%</c:formatCode>
                      <c:ptCount val="3"/>
                      <c:pt idx="0">
                        <c:v>0.5</c:v>
                      </c:pt>
                      <c:pt idx="1">
                        <c:v>0.36</c:v>
                      </c:pt>
                      <c:pt idx="2">
                        <c:v>0.14000000000000001</c:v>
                      </c:pt>
                    </c:numCache>
                  </c:numRef>
                </c:val>
                <c:extLst xmlns:c15="http://schemas.microsoft.com/office/drawing/2012/chart">
                  <c:ext xmlns:c16="http://schemas.microsoft.com/office/drawing/2014/chart" uri="{C3380CC4-5D6E-409C-BE32-E72D297353CC}">
                    <c16:uniqueId val="{00000019-32A1-4726-8262-C9A01A4F62D4}"/>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206712181861501"/>
          <c:y val="5.2411766647957998E-2"/>
        </c:manualLayout>
      </c:layout>
      <c:overlay val="0"/>
      <c:txPr>
        <a:bodyPr/>
        <a:lstStyle/>
        <a:p>
          <a:pPr>
            <a:defRPr b="1">
              <a:solidFill>
                <a:srgbClr val="000000"/>
              </a:solidFill>
            </a:defRPr>
          </a:pPr>
          <a:endParaRPr lang="en-US"/>
        </a:p>
      </c:txPr>
    </c:title>
    <c:autoTitleDeleted val="0"/>
    <c:plotArea>
      <c:layout>
        <c:manualLayout>
          <c:layoutTarget val="inner"/>
          <c:xMode val="edge"/>
          <c:yMode val="edge"/>
          <c:x val="0.144151463531317"/>
          <c:y val="0.17492530291524999"/>
          <c:w val="0.74436377409491705"/>
          <c:h val="0.77266293043679202"/>
        </c:manualLayout>
      </c:layout>
      <c:pieChart>
        <c:varyColors val="1"/>
        <c:ser>
          <c:idx val="1"/>
          <c:order val="1"/>
          <c:tx>
            <c:strRef>
              <c:f>Sheet1!$C$1</c:f>
              <c:strCache>
                <c:ptCount val="1"/>
                <c:pt idx="0">
                  <c:v>Mainland China</c:v>
                </c:pt>
              </c:strCache>
            </c:strRef>
          </c:tx>
          <c:spPr>
            <a:solidFill>
              <a:schemeClr val="accent3"/>
            </a:solidFill>
          </c:spPr>
          <c:dPt>
            <c:idx val="0"/>
            <c:bubble3D val="0"/>
            <c:spPr>
              <a:solidFill>
                <a:schemeClr val="accent1">
                  <a:lumMod val="75000"/>
                </a:schemeClr>
              </a:solidFill>
            </c:spPr>
            <c:extLst>
              <c:ext xmlns:c16="http://schemas.microsoft.com/office/drawing/2014/chart" uri="{C3380CC4-5D6E-409C-BE32-E72D297353CC}">
                <c16:uniqueId val="{00000001-EBE0-40FD-9F4A-709BDB4E8864}"/>
              </c:ext>
            </c:extLst>
          </c:dPt>
          <c:dPt>
            <c:idx val="1"/>
            <c:bubble3D val="0"/>
            <c:spPr>
              <a:solidFill>
                <a:srgbClr val="2C296D"/>
              </a:solidFill>
            </c:spPr>
            <c:extLst>
              <c:ext xmlns:c16="http://schemas.microsoft.com/office/drawing/2014/chart" uri="{C3380CC4-5D6E-409C-BE32-E72D297353CC}">
                <c16:uniqueId val="{00000003-EBE0-40FD-9F4A-709BDB4E8864}"/>
              </c:ext>
            </c:extLst>
          </c:dPt>
          <c:dPt>
            <c:idx val="2"/>
            <c:bubble3D val="0"/>
            <c:spPr>
              <a:solidFill>
                <a:schemeClr val="tx2">
                  <a:lumMod val="20000"/>
                  <a:lumOff val="80000"/>
                </a:schemeClr>
              </a:solidFill>
            </c:spPr>
            <c:extLst>
              <c:ext xmlns:c16="http://schemas.microsoft.com/office/drawing/2014/chart" uri="{C3380CC4-5D6E-409C-BE32-E72D297353CC}">
                <c16:uniqueId val="{00000005-EBE0-40FD-9F4A-709BDB4E8864}"/>
              </c:ext>
            </c:extLst>
          </c:dPt>
          <c:dLbls>
            <c:dLbl>
              <c:idx val="0"/>
              <c:layout>
                <c:manualLayout>
                  <c:x val="-0.11356443504248399"/>
                  <c:y val="6.4713399804109298E-2"/>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5957585152567902"/>
                      <c:h val="0.111375004126911"/>
                    </c:manualLayout>
                  </c15:layout>
                </c:ext>
                <c:ext xmlns:c16="http://schemas.microsoft.com/office/drawing/2014/chart" uri="{C3380CC4-5D6E-409C-BE32-E72D297353CC}">
                  <c16:uniqueId val="{00000001-EBE0-40FD-9F4A-709BDB4E8864}"/>
                </c:ext>
              </c:extLst>
            </c:dLbl>
            <c:dLbl>
              <c:idx val="1"/>
              <c:layout>
                <c:manualLayout>
                  <c:x val="-9.3347027492429499E-2"/>
                  <c:y val="-0.123456535375879"/>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BE0-40FD-9F4A-709BDB4E8864}"/>
                </c:ext>
              </c:extLst>
            </c:dLbl>
            <c:dLbl>
              <c:idx val="2"/>
              <c:layout>
                <c:manualLayout>
                  <c:x val="0.17845871728395801"/>
                  <c:y val="-7.5966797627301505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8391108760621098"/>
                      <c:h val="0.111375004126911"/>
                    </c:manualLayout>
                  </c15:layout>
                </c:ext>
                <c:ext xmlns:c16="http://schemas.microsoft.com/office/drawing/2014/chart" uri="{C3380CC4-5D6E-409C-BE32-E72D297353CC}">
                  <c16:uniqueId val="{00000005-EBE0-40FD-9F4A-709BDB4E8864}"/>
                </c:ext>
              </c:extLst>
            </c:dLbl>
            <c:spPr>
              <a:noFill/>
              <a:ln>
                <a:noFill/>
              </a:ln>
              <a:effectLst/>
            </c:spPr>
            <c:txPr>
              <a:bodyPr wrap="square" lIns="38100" tIns="19050" rIns="38100" bIns="19050" anchor="ctr">
                <a:spAutoFit/>
              </a:bodyPr>
              <a:lstStyle/>
              <a:p>
                <a:pPr>
                  <a:defRPr sz="1000"/>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P12M</c:v>
                </c:pt>
                <c:pt idx="1">
                  <c:v>Ever</c:v>
                </c:pt>
                <c:pt idx="2">
                  <c:v>Never</c:v>
                </c:pt>
              </c:strCache>
            </c:strRef>
          </c:cat>
          <c:val>
            <c:numRef>
              <c:f>Sheet1!$C$2:$C$4</c:f>
              <c:numCache>
                <c:formatCode>General</c:formatCode>
                <c:ptCount val="3"/>
                <c:pt idx="0">
                  <c:v>40</c:v>
                </c:pt>
                <c:pt idx="1">
                  <c:v>7</c:v>
                </c:pt>
                <c:pt idx="2">
                  <c:v>53</c:v>
                </c:pt>
              </c:numCache>
            </c:numRef>
          </c:val>
          <c:extLst xmlns:c15="http://schemas.microsoft.com/office/drawing/2012/chart">
            <c:ext xmlns:c16="http://schemas.microsoft.com/office/drawing/2014/chart" uri="{C3380CC4-5D6E-409C-BE32-E72D297353CC}">
              <c16:uniqueId val="{00000000-3068-4FFF-8880-B8516EFB0CDF}"/>
            </c:ext>
          </c:extLst>
        </c:ser>
        <c:dLbls>
          <c:dLblPos val="bestFit"/>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Average 4 countries</c:v>
                      </c:pt>
                    </c:strCache>
                  </c:strRef>
                </c:tx>
                <c:spPr>
                  <a:solidFill>
                    <a:schemeClr val="tx1"/>
                  </a:solidFill>
                  <a:ln>
                    <a:noFill/>
                  </a:ln>
                  <a:effectLst/>
                </c:spPr>
                <c:cat>
                  <c:strRef>
                    <c:extLst>
                      <c:ext uri="{02D57815-91ED-43cb-92C2-25804820EDAC}">
                        <c15:formulaRef>
                          <c15:sqref>Sheet1!$A$2:$A$4</c15:sqref>
                        </c15:formulaRef>
                      </c:ext>
                    </c:extLst>
                    <c:strCache>
                      <c:ptCount val="3"/>
                      <c:pt idx="0">
                        <c:v>P12M</c:v>
                      </c:pt>
                      <c:pt idx="1">
                        <c:v>Ever</c:v>
                      </c:pt>
                      <c:pt idx="2">
                        <c:v>Never</c:v>
                      </c:pt>
                    </c:strCache>
                  </c:strRef>
                </c:cat>
                <c:val>
                  <c:numRef>
                    <c:extLst>
                      <c:ext uri="{02D57815-91ED-43cb-92C2-25804820EDAC}">
                        <c15:formulaRef>
                          <c15:sqref>Sheet1!$B$2:$B$4</c15:sqref>
                        </c15:formulaRef>
                      </c:ext>
                    </c:extLst>
                    <c:numCache>
                      <c:formatCode>0</c:formatCode>
                      <c:ptCount val="3"/>
                      <c:pt idx="0">
                        <c:v>48</c:v>
                      </c:pt>
                      <c:pt idx="1">
                        <c:v>17</c:v>
                      </c:pt>
                      <c:pt idx="2">
                        <c:v>35</c:v>
                      </c:pt>
                    </c:numCache>
                  </c:numRef>
                </c:val>
                <c:extLst>
                  <c:ext xmlns:c16="http://schemas.microsoft.com/office/drawing/2014/chart" uri="{C3380CC4-5D6E-409C-BE32-E72D297353CC}">
                    <c16:uniqueId val="{00000004-EDBB-4B7D-B6CA-89BBD1B12FD2}"/>
                  </c:ext>
                </c:extLst>
              </c15:ser>
            </c15:filteredPieSeries>
          </c:ext>
        </c:extLst>
      </c:pieChart>
      <c:spPr>
        <a:noFill/>
        <a:ln>
          <a:noFill/>
        </a:ln>
        <a:effectLst/>
      </c:spPr>
    </c:plotArea>
    <c:plotVisOnly val="1"/>
    <c:dispBlanksAs val="gap"/>
    <c:showDLblsOverMax val="0"/>
  </c:chart>
  <c:spPr>
    <a:noFill/>
    <a:ln>
      <a:noFill/>
    </a:ln>
    <a:effectLst/>
  </c:spPr>
  <c:txPr>
    <a:bodyPr/>
    <a:lstStyle/>
    <a:p>
      <a:pPr>
        <a:defRPr sz="900" b="0">
          <a:solidFill>
            <a:srgbClr val="000000"/>
          </a:solidFill>
          <a:latin typeface="+mn-l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rgbClr val="000000"/>
                </a:solidFill>
              </a:defRPr>
            </a:pPr>
            <a:r>
              <a:rPr lang="fr-FR" dirty="0"/>
              <a:t>Taiwan</a:t>
            </a:r>
          </a:p>
        </c:rich>
      </c:tx>
      <c:layout>
        <c:manualLayout>
          <c:xMode val="edge"/>
          <c:yMode val="edge"/>
          <c:x val="0.33052551974251898"/>
          <c:y val="6.1147061089284298E-2"/>
        </c:manualLayout>
      </c:layout>
      <c:overlay val="0"/>
    </c:title>
    <c:autoTitleDeleted val="0"/>
    <c:plotArea>
      <c:layout>
        <c:manualLayout>
          <c:layoutTarget val="inner"/>
          <c:xMode val="edge"/>
          <c:yMode val="edge"/>
          <c:x val="0.144151463531317"/>
          <c:y val="0.17492530291524999"/>
          <c:w val="0.74436377409491705"/>
          <c:h val="0.77266293043679202"/>
        </c:manualLayout>
      </c:layout>
      <c:pieChart>
        <c:varyColors val="1"/>
        <c:ser>
          <c:idx val="1"/>
          <c:order val="1"/>
          <c:tx>
            <c:strRef>
              <c:f>Sheet1!$C$1</c:f>
              <c:strCache>
                <c:ptCount val="1"/>
                <c:pt idx="0">
                  <c:v>Taiwan</c:v>
                </c:pt>
              </c:strCache>
            </c:strRef>
          </c:tx>
          <c:spPr>
            <a:solidFill>
              <a:schemeClr val="accent3"/>
            </a:solidFill>
          </c:spPr>
          <c:dPt>
            <c:idx val="0"/>
            <c:bubble3D val="0"/>
            <c:spPr>
              <a:solidFill>
                <a:schemeClr val="accent1">
                  <a:lumMod val="75000"/>
                </a:schemeClr>
              </a:solidFill>
            </c:spPr>
            <c:extLst>
              <c:ext xmlns:c16="http://schemas.microsoft.com/office/drawing/2014/chart" uri="{C3380CC4-5D6E-409C-BE32-E72D297353CC}">
                <c16:uniqueId val="{00000001-7E97-4E22-98D4-B4B164826B6E}"/>
              </c:ext>
            </c:extLst>
          </c:dPt>
          <c:dPt>
            <c:idx val="1"/>
            <c:bubble3D val="0"/>
            <c:spPr>
              <a:solidFill>
                <a:srgbClr val="2C296D"/>
              </a:solidFill>
            </c:spPr>
            <c:extLst>
              <c:ext xmlns:c16="http://schemas.microsoft.com/office/drawing/2014/chart" uri="{C3380CC4-5D6E-409C-BE32-E72D297353CC}">
                <c16:uniqueId val="{00000003-7E97-4E22-98D4-B4B164826B6E}"/>
              </c:ext>
            </c:extLst>
          </c:dPt>
          <c:dPt>
            <c:idx val="2"/>
            <c:bubble3D val="0"/>
            <c:spPr>
              <a:solidFill>
                <a:schemeClr val="tx2">
                  <a:lumMod val="20000"/>
                  <a:lumOff val="80000"/>
                </a:schemeClr>
              </a:solidFill>
            </c:spPr>
            <c:extLst>
              <c:ext xmlns:c16="http://schemas.microsoft.com/office/drawing/2014/chart" uri="{C3380CC4-5D6E-409C-BE32-E72D297353CC}">
                <c16:uniqueId val="{00000005-7E97-4E22-98D4-B4B164826B6E}"/>
              </c:ext>
            </c:extLst>
          </c:dPt>
          <c:dLbls>
            <c:dLbl>
              <c:idx val="0"/>
              <c:layout>
                <c:manualLayout>
                  <c:x val="-0.16223490720354899"/>
                  <c:y val="8.7123900866101001E-2"/>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6160378786572303"/>
                      <c:h val="0.12447794578889999"/>
                    </c:manualLayout>
                  </c15:layout>
                </c:ext>
                <c:ext xmlns:c16="http://schemas.microsoft.com/office/drawing/2014/chart" uri="{C3380CC4-5D6E-409C-BE32-E72D297353CC}">
                  <c16:uniqueId val="{00000001-7E97-4E22-98D4-B4B164826B6E}"/>
                </c:ext>
              </c:extLst>
            </c:dLbl>
            <c:dLbl>
              <c:idx val="1"/>
              <c:layout>
                <c:manualLayout>
                  <c:x val="-0.11356443504248399"/>
                  <c:y val="-0.13957349752935599"/>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6160378786572303"/>
                      <c:h val="0.12447794578889999"/>
                    </c:manualLayout>
                  </c15:layout>
                </c:ext>
                <c:ext xmlns:c16="http://schemas.microsoft.com/office/drawing/2014/chart" uri="{C3380CC4-5D6E-409C-BE32-E72D297353CC}">
                  <c16:uniqueId val="{00000003-7E97-4E22-98D4-B4B164826B6E}"/>
                </c:ext>
              </c:extLst>
            </c:dLbl>
            <c:spPr>
              <a:noFill/>
              <a:ln>
                <a:noFill/>
              </a:ln>
              <a:effectLst/>
            </c:spPr>
            <c:txPr>
              <a:bodyPr wrap="square" lIns="38100" tIns="19050" rIns="38100" bIns="19050" anchor="ctr">
                <a:spAutoFit/>
              </a:bodyPr>
              <a:lstStyle/>
              <a:p>
                <a:pPr>
                  <a:defRPr sz="1000"/>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P12M</c:v>
                </c:pt>
                <c:pt idx="1">
                  <c:v>Ever</c:v>
                </c:pt>
                <c:pt idx="2">
                  <c:v>Never</c:v>
                </c:pt>
              </c:strCache>
            </c:strRef>
          </c:cat>
          <c:val>
            <c:numRef>
              <c:f>Sheet1!$C$2:$C$4</c:f>
              <c:numCache>
                <c:formatCode>General</c:formatCode>
                <c:ptCount val="3"/>
                <c:pt idx="0">
                  <c:v>37</c:v>
                </c:pt>
                <c:pt idx="1">
                  <c:v>21</c:v>
                </c:pt>
                <c:pt idx="2">
                  <c:v>42</c:v>
                </c:pt>
              </c:numCache>
            </c:numRef>
          </c:val>
          <c:extLst xmlns:c15="http://schemas.microsoft.com/office/drawing/2012/chart">
            <c:ext xmlns:c16="http://schemas.microsoft.com/office/drawing/2014/chart" uri="{C3380CC4-5D6E-409C-BE32-E72D297353CC}">
              <c16:uniqueId val="{00000000-3068-4FFF-8880-B8516EFB0CDF}"/>
            </c:ext>
          </c:extLst>
        </c:ser>
        <c:dLbls>
          <c:dLblPos val="bestFit"/>
          <c:showLegendKey val="0"/>
          <c:showVal val="1"/>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Average 4 countries</c:v>
                      </c:pt>
                    </c:strCache>
                  </c:strRef>
                </c:tx>
                <c:spPr>
                  <a:solidFill>
                    <a:schemeClr val="tx1"/>
                  </a:solidFill>
                  <a:ln>
                    <a:noFill/>
                  </a:ln>
                  <a:effectLst/>
                </c:spPr>
                <c:dLbls>
                  <c:spPr>
                    <a:noFill/>
                    <a:ln>
                      <a:noFill/>
                    </a:ln>
                    <a:effectLst/>
                  </c:sp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P12M</c:v>
                      </c:pt>
                      <c:pt idx="1">
                        <c:v>Ever</c:v>
                      </c:pt>
                      <c:pt idx="2">
                        <c:v>Never</c:v>
                      </c:pt>
                    </c:strCache>
                  </c:strRef>
                </c:cat>
                <c:val>
                  <c:numRef>
                    <c:extLst>
                      <c:ext uri="{02D57815-91ED-43cb-92C2-25804820EDAC}">
                        <c15:formulaRef>
                          <c15:sqref>Sheet1!$B$2:$B$4</c15:sqref>
                        </c15:formulaRef>
                      </c:ext>
                    </c:extLst>
                    <c:numCache>
                      <c:formatCode>0</c:formatCode>
                      <c:ptCount val="3"/>
                      <c:pt idx="0">
                        <c:v>48</c:v>
                      </c:pt>
                      <c:pt idx="1">
                        <c:v>17</c:v>
                      </c:pt>
                      <c:pt idx="2">
                        <c:v>35</c:v>
                      </c:pt>
                    </c:numCache>
                  </c:numRef>
                </c:val>
                <c:extLst>
                  <c:ext xmlns:c16="http://schemas.microsoft.com/office/drawing/2014/chart" uri="{C3380CC4-5D6E-409C-BE32-E72D297353CC}">
                    <c16:uniqueId val="{00000004-EDBB-4B7D-B6CA-89BBD1B12FD2}"/>
                  </c:ext>
                </c:extLst>
              </c15:ser>
            </c15:filteredPieSeries>
          </c:ext>
        </c:extLst>
      </c:pieChart>
      <c:spPr>
        <a:noFill/>
        <a:ln>
          <a:noFill/>
        </a:ln>
        <a:effectLst/>
      </c:spPr>
    </c:plotArea>
    <c:plotVisOnly val="1"/>
    <c:dispBlanksAs val="gap"/>
    <c:showDLblsOverMax val="0"/>
  </c:chart>
  <c:spPr>
    <a:noFill/>
    <a:ln>
      <a:noFill/>
    </a:ln>
    <a:effectLst/>
  </c:spPr>
  <c:txPr>
    <a:bodyPr/>
    <a:lstStyle/>
    <a:p>
      <a:pPr>
        <a:defRPr sz="900" b="0">
          <a:solidFill>
            <a:srgbClr val="000000"/>
          </a:solidFill>
          <a:latin typeface="+mn-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rgbClr val="000000"/>
                </a:solidFill>
              </a:defRPr>
            </a:pPr>
            <a:r>
              <a:rPr lang="en-US" dirty="0"/>
              <a:t>Singapore</a:t>
            </a:r>
          </a:p>
        </c:rich>
      </c:tx>
      <c:layout>
        <c:manualLayout>
          <c:xMode val="edge"/>
          <c:yMode val="edge"/>
          <c:x val="0.27374330222127702"/>
          <c:y val="5.2411766647957998E-2"/>
        </c:manualLayout>
      </c:layout>
      <c:overlay val="0"/>
    </c:title>
    <c:autoTitleDeleted val="0"/>
    <c:plotArea>
      <c:layout>
        <c:manualLayout>
          <c:layoutTarget val="inner"/>
          <c:xMode val="edge"/>
          <c:yMode val="edge"/>
          <c:x val="0.144151463531317"/>
          <c:y val="0.17492530291524999"/>
          <c:w val="0.74436377409491705"/>
          <c:h val="0.77266293043679202"/>
        </c:manualLayout>
      </c:layout>
      <c:pieChart>
        <c:varyColors val="1"/>
        <c:ser>
          <c:idx val="1"/>
          <c:order val="1"/>
          <c:tx>
            <c:strRef>
              <c:f>Sheet1!$C$1</c:f>
              <c:strCache>
                <c:ptCount val="1"/>
                <c:pt idx="0">
                  <c:v>Singapore</c:v>
                </c:pt>
              </c:strCache>
            </c:strRef>
          </c:tx>
          <c:spPr>
            <a:solidFill>
              <a:schemeClr val="accent3"/>
            </a:solidFill>
          </c:spPr>
          <c:dPt>
            <c:idx val="0"/>
            <c:bubble3D val="0"/>
            <c:spPr>
              <a:solidFill>
                <a:schemeClr val="accent1">
                  <a:lumMod val="75000"/>
                </a:schemeClr>
              </a:solidFill>
            </c:spPr>
            <c:extLst>
              <c:ext xmlns:c16="http://schemas.microsoft.com/office/drawing/2014/chart" uri="{C3380CC4-5D6E-409C-BE32-E72D297353CC}">
                <c16:uniqueId val="{00000001-93A5-4DE5-8F92-B0A9C7EB3C46}"/>
              </c:ext>
            </c:extLst>
          </c:dPt>
          <c:dPt>
            <c:idx val="1"/>
            <c:bubble3D val="0"/>
            <c:spPr>
              <a:solidFill>
                <a:srgbClr val="2C296D"/>
              </a:solidFill>
            </c:spPr>
            <c:extLst>
              <c:ext xmlns:c16="http://schemas.microsoft.com/office/drawing/2014/chart" uri="{C3380CC4-5D6E-409C-BE32-E72D297353CC}">
                <c16:uniqueId val="{00000003-93A5-4DE5-8F92-B0A9C7EB3C46}"/>
              </c:ext>
            </c:extLst>
          </c:dPt>
          <c:dPt>
            <c:idx val="2"/>
            <c:bubble3D val="0"/>
            <c:spPr>
              <a:solidFill>
                <a:schemeClr val="tx2">
                  <a:lumMod val="20000"/>
                  <a:lumOff val="80000"/>
                </a:schemeClr>
              </a:solidFill>
            </c:spPr>
            <c:extLst>
              <c:ext xmlns:c16="http://schemas.microsoft.com/office/drawing/2014/chart" uri="{C3380CC4-5D6E-409C-BE32-E72D297353CC}">
                <c16:uniqueId val="{00000005-93A5-4DE5-8F92-B0A9C7EB3C46}"/>
              </c:ext>
            </c:extLst>
          </c:dPt>
          <c:dLbls>
            <c:dLbl>
              <c:idx val="0"/>
              <c:layout>
                <c:manualLayout>
                  <c:x val="-0.12978792576283965"/>
                  <c:y val="0.10302729538776467"/>
                </c:manualLayout>
              </c:layout>
              <c:tx>
                <c:rich>
                  <a:bodyPr wrap="square" lIns="38100" tIns="19050" rIns="38100" bIns="19050" anchor="ctr">
                    <a:noAutofit/>
                  </a:bodyPr>
                  <a:lstStyle/>
                  <a:p>
                    <a:pPr>
                      <a:defRPr sz="1000">
                        <a:solidFill>
                          <a:schemeClr val="bg1"/>
                        </a:solidFill>
                      </a:defRPr>
                    </a:pPr>
                    <a:fld id="{E638123C-1CA7-4053-A9B2-73C47EF4C815}" type="VALUE">
                      <a:rPr lang="en-US" smtClean="0"/>
                      <a:pPr>
                        <a:defRPr sz="1000">
                          <a:solidFill>
                            <a:schemeClr val="bg1"/>
                          </a:solidFill>
                        </a:defRPr>
                      </a:pPr>
                      <a:t>[VALUE]</a:t>
                    </a:fld>
                    <a:r>
                      <a:rPr lang="en-US" baseline="0" dirty="0"/>
                      <a:t>%</a:t>
                    </a:r>
                  </a:p>
                </c:rich>
              </c:tx>
              <c:spPr>
                <a:noFill/>
                <a:ln>
                  <a:noFill/>
                </a:ln>
                <a:effectLst/>
              </c:spPr>
              <c:dLblPos val="bestFit"/>
              <c:showLegendKey val="0"/>
              <c:showVal val="1"/>
              <c:showCatName val="0"/>
              <c:showSerName val="0"/>
              <c:showPercent val="1"/>
              <c:showBubbleSize val="0"/>
              <c:extLst>
                <c:ext xmlns:c15="http://schemas.microsoft.com/office/drawing/2012/chart" uri="{CE6537A1-D6FC-4f65-9D91-7224C49458BB}">
                  <c15:layout>
                    <c:manualLayout>
                      <c:w val="0.27985521492612242"/>
                      <c:h val="0.24677206796746895"/>
                    </c:manualLayout>
                  </c15:layout>
                  <c15:dlblFieldTable/>
                  <c15:showDataLabelsRange val="0"/>
                </c:ext>
                <c:ext xmlns:c16="http://schemas.microsoft.com/office/drawing/2014/chart" uri="{C3380CC4-5D6E-409C-BE32-E72D297353CC}">
                  <c16:uniqueId val="{00000001-93A5-4DE5-8F92-B0A9C7EB3C46}"/>
                </c:ext>
              </c:extLst>
            </c:dLbl>
            <c:dLbl>
              <c:idx val="1"/>
              <c:layout>
                <c:manualLayout>
                  <c:x val="0.23627087097789964"/>
                  <c:y val="-0.13302202669836133"/>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0419045100665487"/>
                      <c:h val="0.22930147908481627"/>
                    </c:manualLayout>
                  </c15:layout>
                </c:ext>
                <c:ext xmlns:c16="http://schemas.microsoft.com/office/drawing/2014/chart" uri="{C3380CC4-5D6E-409C-BE32-E72D297353CC}">
                  <c16:uniqueId val="{00000003-93A5-4DE5-8F92-B0A9C7EB3C46}"/>
                </c:ext>
              </c:extLst>
            </c:dLbl>
            <c:dLbl>
              <c:idx val="2"/>
              <c:layout>
                <c:manualLayout>
                  <c:x val="0.21901712472479101"/>
                  <c:y val="8.9848349785950896E-2"/>
                </c:manualLayout>
              </c:layout>
              <c:spPr>
                <a:noFill/>
                <a:ln>
                  <a:noFill/>
                </a:ln>
                <a:effectLst/>
              </c:spPr>
              <c:txPr>
                <a:bodyPr wrap="square" lIns="38100" tIns="19050" rIns="38100" bIns="19050" anchor="ctr">
                  <a:noAutofit/>
                </a:bodyPr>
                <a:lstStyle/>
                <a:p>
                  <a:pPr>
                    <a:defRPr sz="1000"/>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8593902394625598"/>
                      <c:h val="0.13321324023022699"/>
                    </c:manualLayout>
                  </c15:layout>
                </c:ext>
                <c:ext xmlns:c16="http://schemas.microsoft.com/office/drawing/2014/chart" uri="{C3380CC4-5D6E-409C-BE32-E72D297353CC}">
                  <c16:uniqueId val="{00000005-93A5-4DE5-8F92-B0A9C7EB3C46}"/>
                </c:ext>
              </c:extLst>
            </c:dLbl>
            <c:spPr>
              <a:noFill/>
              <a:ln>
                <a:noFill/>
              </a:ln>
              <a:effectLst/>
            </c:spPr>
            <c:txPr>
              <a:bodyPr wrap="square" lIns="38100" tIns="19050" rIns="38100" bIns="19050" anchor="ctr">
                <a:spAutoFit/>
              </a:bodyPr>
              <a:lstStyle/>
              <a:p>
                <a:pPr>
                  <a:defRPr sz="1000"/>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P12M</c:v>
                </c:pt>
                <c:pt idx="1">
                  <c:v>Ever</c:v>
                </c:pt>
                <c:pt idx="2">
                  <c:v>Never</c:v>
                </c:pt>
              </c:strCache>
            </c:strRef>
          </c:cat>
          <c:val>
            <c:numRef>
              <c:f>Sheet1!$C$2:$C$4</c:f>
              <c:numCache>
                <c:formatCode>General</c:formatCode>
                <c:ptCount val="3"/>
                <c:pt idx="0">
                  <c:v>46</c:v>
                </c:pt>
                <c:pt idx="1">
                  <c:v>24</c:v>
                </c:pt>
                <c:pt idx="2">
                  <c:v>30</c:v>
                </c:pt>
              </c:numCache>
            </c:numRef>
          </c:val>
          <c:extLst xmlns:c15="http://schemas.microsoft.com/office/drawing/2012/chart">
            <c:ext xmlns:c16="http://schemas.microsoft.com/office/drawing/2014/chart" uri="{C3380CC4-5D6E-409C-BE32-E72D297353CC}">
              <c16:uniqueId val="{00000000-3068-4FFF-8880-B8516EFB0CDF}"/>
            </c:ext>
          </c:extLst>
        </c:ser>
        <c:dLbls>
          <c:dLblPos val="bestFit"/>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Average 4 countries</c:v>
                      </c:pt>
                    </c:strCache>
                  </c:strRef>
                </c:tx>
                <c:spPr>
                  <a:solidFill>
                    <a:schemeClr val="tx1"/>
                  </a:solidFill>
                  <a:ln>
                    <a:noFill/>
                  </a:ln>
                  <a:effectLst/>
                </c:spPr>
                <c:cat>
                  <c:strRef>
                    <c:extLst>
                      <c:ext uri="{02D57815-91ED-43cb-92C2-25804820EDAC}">
                        <c15:formulaRef>
                          <c15:sqref>Sheet1!$A$2:$A$4</c15:sqref>
                        </c15:formulaRef>
                      </c:ext>
                    </c:extLst>
                    <c:strCache>
                      <c:ptCount val="3"/>
                      <c:pt idx="0">
                        <c:v>P12M</c:v>
                      </c:pt>
                      <c:pt idx="1">
                        <c:v>Ever</c:v>
                      </c:pt>
                      <c:pt idx="2">
                        <c:v>Never</c:v>
                      </c:pt>
                    </c:strCache>
                  </c:strRef>
                </c:cat>
                <c:val>
                  <c:numRef>
                    <c:extLst>
                      <c:ext uri="{02D57815-91ED-43cb-92C2-25804820EDAC}">
                        <c15:formulaRef>
                          <c15:sqref>Sheet1!$B$2:$B$4</c15:sqref>
                        </c15:formulaRef>
                      </c:ext>
                    </c:extLst>
                    <c:numCache>
                      <c:formatCode>0</c:formatCode>
                      <c:ptCount val="3"/>
                      <c:pt idx="0">
                        <c:v>48</c:v>
                      </c:pt>
                      <c:pt idx="1">
                        <c:v>17</c:v>
                      </c:pt>
                      <c:pt idx="2">
                        <c:v>35</c:v>
                      </c:pt>
                    </c:numCache>
                  </c:numRef>
                </c:val>
                <c:extLst>
                  <c:ext xmlns:c16="http://schemas.microsoft.com/office/drawing/2014/chart" uri="{C3380CC4-5D6E-409C-BE32-E72D297353CC}">
                    <c16:uniqueId val="{00000004-EDBB-4B7D-B6CA-89BBD1B12FD2}"/>
                  </c:ext>
                </c:extLst>
              </c15:ser>
            </c15:filteredPieSeries>
          </c:ext>
        </c:extLst>
      </c:pieChart>
      <c:spPr>
        <a:noFill/>
        <a:ln>
          <a:noFill/>
        </a:ln>
        <a:effectLst/>
      </c:spPr>
    </c:plotArea>
    <c:plotVisOnly val="1"/>
    <c:dispBlanksAs val="gap"/>
    <c:showDLblsOverMax val="0"/>
  </c:chart>
  <c:spPr>
    <a:noFill/>
    <a:ln>
      <a:noFill/>
    </a:ln>
    <a:effectLst/>
  </c:spPr>
  <c:txPr>
    <a:bodyPr/>
    <a:lstStyle/>
    <a:p>
      <a:pPr>
        <a:defRPr sz="900" b="0">
          <a:solidFill>
            <a:srgbClr val="000000"/>
          </a:solidFill>
          <a:latin typeface="+mn-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solidFill>
                  <a:srgbClr val="000000"/>
                </a:solidFill>
              </a:defRPr>
            </a:pPr>
            <a:r>
              <a:rPr lang="fr-FR" dirty="0"/>
              <a:t>Hong Kong</a:t>
            </a:r>
          </a:p>
        </c:rich>
      </c:tx>
      <c:layout>
        <c:manualLayout>
          <c:xMode val="edge"/>
          <c:yMode val="edge"/>
          <c:x val="3.0390941415953058E-2"/>
          <c:y val="3.4941177765305337E-2"/>
        </c:manualLayout>
      </c:layout>
      <c:overlay val="0"/>
    </c:title>
    <c:autoTitleDeleted val="0"/>
    <c:plotArea>
      <c:layout>
        <c:manualLayout>
          <c:layoutTarget val="inner"/>
          <c:xMode val="edge"/>
          <c:yMode val="edge"/>
          <c:x val="0.144151463531317"/>
          <c:y val="0.17492530291524999"/>
          <c:w val="0.74436377409491705"/>
          <c:h val="0.77266293043679202"/>
        </c:manualLayout>
      </c:layout>
      <c:pieChart>
        <c:varyColors val="1"/>
        <c:ser>
          <c:idx val="1"/>
          <c:order val="1"/>
          <c:tx>
            <c:strRef>
              <c:f>Sheet1!$C$1</c:f>
              <c:strCache>
                <c:ptCount val="1"/>
                <c:pt idx="0">
                  <c:v>Hong Kong</c:v>
                </c:pt>
              </c:strCache>
            </c:strRef>
          </c:tx>
          <c:spPr>
            <a:solidFill>
              <a:schemeClr val="accent3"/>
            </a:solidFill>
          </c:spPr>
          <c:dPt>
            <c:idx val="0"/>
            <c:bubble3D val="0"/>
            <c:spPr>
              <a:solidFill>
                <a:schemeClr val="accent1">
                  <a:lumMod val="75000"/>
                </a:schemeClr>
              </a:solidFill>
            </c:spPr>
            <c:extLst>
              <c:ext xmlns:c16="http://schemas.microsoft.com/office/drawing/2014/chart" uri="{C3380CC4-5D6E-409C-BE32-E72D297353CC}">
                <c16:uniqueId val="{00000001-ADB5-4AE2-BC21-FC9E08E57D7F}"/>
              </c:ext>
            </c:extLst>
          </c:dPt>
          <c:dPt>
            <c:idx val="1"/>
            <c:bubble3D val="0"/>
            <c:spPr>
              <a:solidFill>
                <a:srgbClr val="2C296D"/>
              </a:solidFill>
            </c:spPr>
            <c:extLst>
              <c:ext xmlns:c16="http://schemas.microsoft.com/office/drawing/2014/chart" uri="{C3380CC4-5D6E-409C-BE32-E72D297353CC}">
                <c16:uniqueId val="{00000003-ADB5-4AE2-BC21-FC9E08E57D7F}"/>
              </c:ext>
            </c:extLst>
          </c:dPt>
          <c:dPt>
            <c:idx val="2"/>
            <c:bubble3D val="0"/>
            <c:spPr>
              <a:solidFill>
                <a:schemeClr val="tx2">
                  <a:lumMod val="20000"/>
                  <a:lumOff val="80000"/>
                </a:schemeClr>
              </a:solidFill>
            </c:spPr>
            <c:extLst>
              <c:ext xmlns:c16="http://schemas.microsoft.com/office/drawing/2014/chart" uri="{C3380CC4-5D6E-409C-BE32-E72D297353CC}">
                <c16:uniqueId val="{00000005-ADB5-4AE2-BC21-FC9E08E57D7F}"/>
              </c:ext>
            </c:extLst>
          </c:dPt>
          <c:dLbls>
            <c:dLbl>
              <c:idx val="0"/>
              <c:layout>
                <c:manualLayout>
                  <c:x val="-0.23524061544514599"/>
                  <c:y val="-0.16223092541846901"/>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7174346956594497"/>
                      <c:h val="0.12447794578889999"/>
                    </c:manualLayout>
                  </c15:layout>
                </c:ext>
                <c:ext xmlns:c16="http://schemas.microsoft.com/office/drawing/2014/chart" uri="{C3380CC4-5D6E-409C-BE32-E72D297353CC}">
                  <c16:uniqueId val="{00000001-ADB5-4AE2-BC21-FC9E08E57D7F}"/>
                </c:ext>
              </c:extLst>
            </c:dLbl>
            <c:dLbl>
              <c:idx val="1"/>
              <c:layout>
                <c:manualLayout>
                  <c:x val="0.105452689682307"/>
                  <c:y val="6.0686222721119898E-2"/>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358944732187853"/>
                      <c:h val="0.12447794578889999"/>
                    </c:manualLayout>
                  </c15:layout>
                </c:ext>
                <c:ext xmlns:c16="http://schemas.microsoft.com/office/drawing/2014/chart" uri="{C3380CC4-5D6E-409C-BE32-E72D297353CC}">
                  <c16:uniqueId val="{00000003-ADB5-4AE2-BC21-FC9E08E57D7F}"/>
                </c:ext>
              </c:extLst>
            </c:dLbl>
            <c:dLbl>
              <c:idx val="2"/>
              <c:layout>
                <c:manualLayout>
                  <c:x val="0.16223490720354899"/>
                  <c:y val="0.17790699593911999"/>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2915680642501299"/>
                      <c:h val="0.12447794578889999"/>
                    </c:manualLayout>
                  </c15:layout>
                </c:ext>
                <c:ext xmlns:c16="http://schemas.microsoft.com/office/drawing/2014/chart" uri="{C3380CC4-5D6E-409C-BE32-E72D297353CC}">
                  <c16:uniqueId val="{00000005-ADB5-4AE2-BC21-FC9E08E57D7F}"/>
                </c:ext>
              </c:extLst>
            </c:dLbl>
            <c:spPr>
              <a:noFill/>
              <a:ln>
                <a:noFill/>
              </a:ln>
              <a:effectLst/>
            </c:spPr>
            <c:txPr>
              <a:bodyPr wrap="square" lIns="38100" tIns="19050" rIns="38100" bIns="19050" anchor="ctr">
                <a:spAutoFit/>
              </a:bodyPr>
              <a:lstStyle/>
              <a:p>
                <a:pPr>
                  <a:defRPr sz="1000"/>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P12M</c:v>
                </c:pt>
                <c:pt idx="1">
                  <c:v>Ever</c:v>
                </c:pt>
                <c:pt idx="2">
                  <c:v>Never</c:v>
                </c:pt>
              </c:strCache>
            </c:strRef>
          </c:cat>
          <c:val>
            <c:numRef>
              <c:f>Sheet1!$C$2:$C$4</c:f>
              <c:numCache>
                <c:formatCode>General</c:formatCode>
                <c:ptCount val="3"/>
                <c:pt idx="0">
                  <c:v>69</c:v>
                </c:pt>
                <c:pt idx="1">
                  <c:v>17</c:v>
                </c:pt>
                <c:pt idx="2">
                  <c:v>14</c:v>
                </c:pt>
              </c:numCache>
            </c:numRef>
          </c:val>
          <c:extLst xmlns:c15="http://schemas.microsoft.com/office/drawing/2012/chart">
            <c:ext xmlns:c16="http://schemas.microsoft.com/office/drawing/2014/chart" uri="{C3380CC4-5D6E-409C-BE32-E72D297353CC}">
              <c16:uniqueId val="{00000000-3068-4FFF-8880-B8516EFB0CDF}"/>
            </c:ext>
          </c:extLst>
        </c:ser>
        <c:dLbls>
          <c:dLblPos val="bestFit"/>
          <c:showLegendKey val="0"/>
          <c:showVal val="1"/>
          <c:showCatName val="0"/>
          <c:showSerName val="0"/>
          <c:showPercent val="0"/>
          <c:showBubbleSize val="0"/>
          <c:showLeaderLines val="0"/>
        </c:dLbls>
        <c:firstSliceAng val="0"/>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Average 4 countries</c:v>
                      </c:pt>
                    </c:strCache>
                  </c:strRef>
                </c:tx>
                <c:spPr>
                  <a:solidFill>
                    <a:schemeClr val="tx1"/>
                  </a:solidFill>
                  <a:ln>
                    <a:noFill/>
                  </a:ln>
                  <a:effectLst/>
                </c:spPr>
                <c:dLbls>
                  <c:spPr>
                    <a:noFill/>
                    <a:ln>
                      <a:noFill/>
                    </a:ln>
                    <a:effectLst/>
                  </c:sp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Sheet1!$A$2:$A$4</c15:sqref>
                        </c15:formulaRef>
                      </c:ext>
                    </c:extLst>
                    <c:strCache>
                      <c:ptCount val="3"/>
                      <c:pt idx="0">
                        <c:v>P12M</c:v>
                      </c:pt>
                      <c:pt idx="1">
                        <c:v>Ever</c:v>
                      </c:pt>
                      <c:pt idx="2">
                        <c:v>Never</c:v>
                      </c:pt>
                    </c:strCache>
                  </c:strRef>
                </c:cat>
                <c:val>
                  <c:numRef>
                    <c:extLst>
                      <c:ext uri="{02D57815-91ED-43cb-92C2-25804820EDAC}">
                        <c15:formulaRef>
                          <c15:sqref>Sheet1!$B$2:$B$4</c15:sqref>
                        </c15:formulaRef>
                      </c:ext>
                    </c:extLst>
                    <c:numCache>
                      <c:formatCode>0</c:formatCode>
                      <c:ptCount val="3"/>
                      <c:pt idx="0">
                        <c:v>48</c:v>
                      </c:pt>
                      <c:pt idx="1">
                        <c:v>17</c:v>
                      </c:pt>
                      <c:pt idx="2">
                        <c:v>35</c:v>
                      </c:pt>
                    </c:numCache>
                  </c:numRef>
                </c:val>
                <c:extLst>
                  <c:ext xmlns:c16="http://schemas.microsoft.com/office/drawing/2014/chart" uri="{C3380CC4-5D6E-409C-BE32-E72D297353CC}">
                    <c16:uniqueId val="{00000004-EDBB-4B7D-B6CA-89BBD1B12FD2}"/>
                  </c:ext>
                </c:extLst>
              </c15:ser>
            </c15:filteredPieSeries>
          </c:ext>
        </c:extLst>
      </c:pieChart>
      <c:spPr>
        <a:noFill/>
        <a:ln>
          <a:noFill/>
        </a:ln>
        <a:effectLst/>
      </c:spPr>
    </c:plotArea>
    <c:plotVisOnly val="1"/>
    <c:dispBlanksAs val="gap"/>
    <c:showDLblsOverMax val="0"/>
  </c:chart>
  <c:spPr>
    <a:noFill/>
    <a:ln>
      <a:noFill/>
    </a:ln>
    <a:effectLst/>
  </c:spPr>
  <c:txPr>
    <a:bodyPr/>
    <a:lstStyle/>
    <a:p>
      <a:pPr>
        <a:defRPr sz="900" b="0">
          <a:solidFill>
            <a:srgbClr val="000000"/>
          </a:solidFill>
          <a:latin typeface="+mn-lt"/>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28904224289531"/>
          <c:y val="9.0886833939804994E-3"/>
          <c:w val="0.53464408786944784"/>
          <c:h val="0.831156877078013"/>
        </c:manualLayout>
      </c:layout>
      <c:barChart>
        <c:barDir val="bar"/>
        <c:grouping val="stacked"/>
        <c:varyColors val="0"/>
        <c:ser>
          <c:idx val="0"/>
          <c:order val="0"/>
          <c:tx>
            <c:strRef>
              <c:f>Sheet1!$B$1</c:f>
              <c:strCache>
                <c:ptCount val="1"/>
                <c:pt idx="0">
                  <c:v>Six times or more</c:v>
                </c:pt>
              </c:strCache>
            </c:strRef>
          </c:tx>
          <c:spPr>
            <a:solidFill>
              <a:srgbClr val="C000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A237-4BEB-A02F-B005D38A53EC}"/>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Mainland China</c:v>
                </c:pt>
                <c:pt idx="1">
                  <c:v>Hong Kong, SAR</c:v>
                </c:pt>
                <c:pt idx="2">
                  <c:v>Taiwan (POC)</c:v>
                </c:pt>
                <c:pt idx="3">
                  <c:v>Singapore</c:v>
                </c:pt>
              </c:strCache>
            </c:strRef>
          </c:cat>
          <c:val>
            <c:numRef>
              <c:f>Sheet1!$B$2:$B$5</c:f>
              <c:numCache>
                <c:formatCode>0%</c:formatCode>
                <c:ptCount val="4"/>
                <c:pt idx="0">
                  <c:v>0.17</c:v>
                </c:pt>
                <c:pt idx="1">
                  <c:v>0.02</c:v>
                </c:pt>
                <c:pt idx="2">
                  <c:v>0.06</c:v>
                </c:pt>
                <c:pt idx="3">
                  <c:v>0.05</c:v>
                </c:pt>
              </c:numCache>
            </c:numRef>
          </c:val>
          <c:extLst>
            <c:ext xmlns:c16="http://schemas.microsoft.com/office/drawing/2014/chart" uri="{C3380CC4-5D6E-409C-BE32-E72D297353CC}">
              <c16:uniqueId val="{00000000-6ECC-4467-8030-253FAC285580}"/>
            </c:ext>
          </c:extLst>
        </c:ser>
        <c:ser>
          <c:idx val="1"/>
          <c:order val="1"/>
          <c:tx>
            <c:strRef>
              <c:f>Sheet1!$C$1</c:f>
              <c:strCache>
                <c:ptCount val="1"/>
                <c:pt idx="0">
                  <c:v>Four times</c:v>
                </c:pt>
              </c:strCache>
            </c:strRef>
          </c:tx>
          <c:spPr>
            <a:solidFill>
              <a:schemeClr val="accent4"/>
            </a:solidFill>
          </c:spPr>
          <c:invertIfNegative val="0"/>
          <c:dLbls>
            <c:dLbl>
              <c:idx val="1"/>
              <c:layout>
                <c:manualLayout>
                  <c:x val="1.10915383789062E-2"/>
                  <c:y val="4.56780752789355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6A-4047-96C4-988FB80C0FF0}"/>
                </c:ext>
              </c:extLst>
            </c:dLbl>
            <c:dLbl>
              <c:idx val="3"/>
              <c:layout>
                <c:manualLayout>
                  <c:x val="1.1091538378906101E-2"/>
                  <c:y val="4.56636930134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6A-4047-96C4-988FB80C0FF0}"/>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Sheet1!$C$2:$C$5</c:f>
              <c:numCache>
                <c:formatCode>0%</c:formatCode>
                <c:ptCount val="4"/>
                <c:pt idx="0">
                  <c:v>0.15</c:v>
                </c:pt>
                <c:pt idx="1">
                  <c:v>7.0000000000000007E-2</c:v>
                </c:pt>
                <c:pt idx="2">
                  <c:v>0.04</c:v>
                </c:pt>
                <c:pt idx="3">
                  <c:v>7.0000000000000007E-2</c:v>
                </c:pt>
              </c:numCache>
            </c:numRef>
          </c:val>
          <c:extLst>
            <c:ext xmlns:c16="http://schemas.microsoft.com/office/drawing/2014/chart" uri="{C3380CC4-5D6E-409C-BE32-E72D297353CC}">
              <c16:uniqueId val="{00000001-6ECC-4467-8030-253FAC285580}"/>
            </c:ext>
          </c:extLst>
        </c:ser>
        <c:ser>
          <c:idx val="2"/>
          <c:order val="2"/>
          <c:tx>
            <c:strRef>
              <c:f>Sheet1!$D$1</c:f>
              <c:strCache>
                <c:ptCount val="1"/>
                <c:pt idx="0">
                  <c:v>Three times</c:v>
                </c:pt>
              </c:strCache>
            </c:strRef>
          </c:tx>
          <c:spPr>
            <a:solidFill>
              <a:srgbClr val="FFFF99"/>
            </a:solidFill>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Sheet1!$D$2:$D$5</c:f>
              <c:numCache>
                <c:formatCode>0%</c:formatCode>
                <c:ptCount val="4"/>
                <c:pt idx="0">
                  <c:v>0.19</c:v>
                </c:pt>
                <c:pt idx="1">
                  <c:v>0.1</c:v>
                </c:pt>
                <c:pt idx="2">
                  <c:v>0.12</c:v>
                </c:pt>
                <c:pt idx="3">
                  <c:v>0.13</c:v>
                </c:pt>
              </c:numCache>
            </c:numRef>
          </c:val>
          <c:extLst>
            <c:ext xmlns:c16="http://schemas.microsoft.com/office/drawing/2014/chart" uri="{C3380CC4-5D6E-409C-BE32-E72D297353CC}">
              <c16:uniqueId val="{00000002-6ECC-4467-8030-253FAC285580}"/>
            </c:ext>
          </c:extLst>
        </c:ser>
        <c:ser>
          <c:idx val="3"/>
          <c:order val="3"/>
          <c:tx>
            <c:strRef>
              <c:f>Sheet1!$E$1</c:f>
              <c:strCache>
                <c:ptCount val="1"/>
                <c:pt idx="0">
                  <c:v>Twice</c:v>
                </c:pt>
              </c:strCache>
            </c:strRef>
          </c:tx>
          <c:spPr>
            <a:solidFill>
              <a:schemeClr val="accent2"/>
            </a:solidFill>
            <a:ln>
              <a:no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Sheet1!$E$2:$E$5</c:f>
              <c:numCache>
                <c:formatCode>0%</c:formatCode>
                <c:ptCount val="4"/>
                <c:pt idx="0">
                  <c:v>0.19</c:v>
                </c:pt>
                <c:pt idx="1">
                  <c:v>0.23</c:v>
                </c:pt>
                <c:pt idx="2">
                  <c:v>0.22</c:v>
                </c:pt>
                <c:pt idx="3">
                  <c:v>0.19</c:v>
                </c:pt>
              </c:numCache>
            </c:numRef>
          </c:val>
          <c:extLst>
            <c:ext xmlns:c16="http://schemas.microsoft.com/office/drawing/2014/chart" uri="{C3380CC4-5D6E-409C-BE32-E72D297353CC}">
              <c16:uniqueId val="{00000003-6ECC-4467-8030-253FAC285580}"/>
            </c:ext>
          </c:extLst>
        </c:ser>
        <c:ser>
          <c:idx val="4"/>
          <c:order val="4"/>
          <c:tx>
            <c:strRef>
              <c:f>Sheet1!$F$1</c:f>
              <c:strCache>
                <c:ptCount val="1"/>
                <c:pt idx="0">
                  <c:v>Once in the past 12 months</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Sheet1!$F$2:$F$5</c:f>
              <c:numCache>
                <c:formatCode>0%</c:formatCode>
                <c:ptCount val="4"/>
                <c:pt idx="0">
                  <c:v>0.3</c:v>
                </c:pt>
                <c:pt idx="1">
                  <c:v>0.56999999999999995</c:v>
                </c:pt>
                <c:pt idx="2">
                  <c:v>0.56000000000000005</c:v>
                </c:pt>
                <c:pt idx="3">
                  <c:v>0.56999999999999995</c:v>
                </c:pt>
              </c:numCache>
            </c:numRef>
          </c:val>
          <c:extLst>
            <c:ext xmlns:c16="http://schemas.microsoft.com/office/drawing/2014/chart" uri="{C3380CC4-5D6E-409C-BE32-E72D297353CC}">
              <c16:uniqueId val="{00000005-6ECC-4467-8030-253FAC285580}"/>
            </c:ext>
          </c:extLst>
        </c:ser>
        <c:dLbls>
          <c:dLblPos val="ctr"/>
          <c:showLegendKey val="0"/>
          <c:showVal val="1"/>
          <c:showCatName val="0"/>
          <c:showSerName val="0"/>
          <c:showPercent val="0"/>
          <c:showBubbleSize val="0"/>
        </c:dLbls>
        <c:gapWidth val="28"/>
        <c:overlap val="100"/>
        <c:axId val="685717888"/>
        <c:axId val="685726512"/>
        <c:extLst/>
      </c:barChart>
      <c:catAx>
        <c:axId val="68571788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defRPr sz="1100"/>
            </a:pPr>
            <a:endParaRPr lang="en-US"/>
          </a:p>
        </c:txPr>
        <c:crossAx val="685726512"/>
        <c:crosses val="autoZero"/>
        <c:auto val="1"/>
        <c:lblAlgn val="ctr"/>
        <c:lblOffset val="100"/>
        <c:noMultiLvlLbl val="0"/>
      </c:catAx>
      <c:valAx>
        <c:axId val="685726512"/>
        <c:scaling>
          <c:orientation val="minMax"/>
          <c:max val="1"/>
          <c:min val="0"/>
        </c:scaling>
        <c:delete val="1"/>
        <c:axPos val="t"/>
        <c:numFmt formatCode="0%" sourceLinked="1"/>
        <c:majorTickMark val="out"/>
        <c:minorTickMark val="none"/>
        <c:tickLblPos val="nextTo"/>
        <c:crossAx val="685717888"/>
        <c:crosses val="autoZero"/>
        <c:crossBetween val="between"/>
      </c:valAx>
      <c:spPr>
        <a:noFill/>
        <a:ln>
          <a:noFill/>
        </a:ln>
        <a:effectLst/>
      </c:spPr>
    </c:plotArea>
    <c:legend>
      <c:legendPos val="b"/>
      <c:layout>
        <c:manualLayout>
          <c:xMode val="edge"/>
          <c:yMode val="edge"/>
          <c:x val="0.13140324312793977"/>
          <c:y val="0.87998598791823524"/>
          <c:w val="0.83797578801836536"/>
          <c:h val="0.10230680752178101"/>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7467007749798"/>
          <c:y val="5.41338952963763E-3"/>
          <c:w val="0.59301073736514565"/>
          <c:h val="0.60134033761166295"/>
        </c:manualLayout>
      </c:layout>
      <c:barChart>
        <c:barDir val="bar"/>
        <c:grouping val="stacked"/>
        <c:varyColors val="0"/>
        <c:ser>
          <c:idx val="0"/>
          <c:order val="0"/>
          <c:tx>
            <c:strRef>
              <c:f>Sheet1!$B$1</c:f>
              <c:strCache>
                <c:ptCount val="1"/>
                <c:pt idx="0">
                  <c:v>Yes, I stopped consuming shark fin soup more than 5 years ago</c:v>
                </c:pt>
              </c:strCache>
            </c:strRef>
          </c:tx>
          <c:spPr>
            <a:solidFill>
              <a:srgbClr val="2C296D"/>
            </a:solidFill>
            <a:ln>
              <a:noFill/>
            </a:ln>
            <a:effectLst/>
          </c:spPr>
          <c:invertIfNegative val="0"/>
          <c:dLbls>
            <c:dLbl>
              <c:idx val="1"/>
              <c:layout>
                <c:manualLayout>
                  <c:x val="1.5514882943785901E-2"/>
                  <c:y val="-3.67391817937090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80-4164-91AD-1629F93B2E1A}"/>
                </c:ext>
              </c:extLst>
            </c:dLbl>
            <c:dLbl>
              <c:idx val="4"/>
              <c:delete val="1"/>
              <c:extLst>
                <c:ext xmlns:c15="http://schemas.microsoft.com/office/drawing/2012/chart" uri="{CE6537A1-D6FC-4f65-9D91-7224C49458BB}"/>
                <c:ext xmlns:c16="http://schemas.microsoft.com/office/drawing/2014/chart" uri="{C3380CC4-5D6E-409C-BE32-E72D297353CC}">
                  <c16:uniqueId val="{00000000-A237-4BEB-A02F-B005D38A53EC}"/>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Mainland China</c:v>
                </c:pt>
                <c:pt idx="1">
                  <c:v>Hong Kong, SAR</c:v>
                </c:pt>
                <c:pt idx="2">
                  <c:v>Taiwan (POC)</c:v>
                </c:pt>
                <c:pt idx="3">
                  <c:v>Singapore</c:v>
                </c:pt>
              </c:strCache>
            </c:strRef>
          </c:cat>
          <c:val>
            <c:numRef>
              <c:f>Sheet1!$B$2:$B$5</c:f>
              <c:numCache>
                <c:formatCode>0%</c:formatCode>
                <c:ptCount val="4"/>
                <c:pt idx="0">
                  <c:v>0.03</c:v>
                </c:pt>
                <c:pt idx="1">
                  <c:v>0.03</c:v>
                </c:pt>
                <c:pt idx="2">
                  <c:v>0.14000000000000001</c:v>
                </c:pt>
                <c:pt idx="3">
                  <c:v>0.11</c:v>
                </c:pt>
              </c:numCache>
            </c:numRef>
          </c:val>
          <c:extLst>
            <c:ext xmlns:c16="http://schemas.microsoft.com/office/drawing/2014/chart" uri="{C3380CC4-5D6E-409C-BE32-E72D297353CC}">
              <c16:uniqueId val="{00000000-6ECC-4467-8030-253FAC285580}"/>
            </c:ext>
          </c:extLst>
        </c:ser>
        <c:ser>
          <c:idx val="1"/>
          <c:order val="1"/>
          <c:tx>
            <c:strRef>
              <c:f>Sheet1!$C$1</c:f>
              <c:strCache>
                <c:ptCount val="1"/>
                <c:pt idx="0">
                  <c:v>Yes, I stopped consuming shark fin soup between 1 and 5 years ago</c:v>
                </c:pt>
              </c:strCache>
            </c:strRef>
          </c:tx>
          <c:spPr>
            <a:solidFill>
              <a:schemeClr val="accent1"/>
            </a:solidFill>
          </c:spPr>
          <c:invertIfNegative val="0"/>
          <c:dLbls>
            <c:dLbl>
              <c:idx val="1"/>
              <c:layout>
                <c:manualLayout>
                  <c:x val="1.32984710946736E-2"/>
                  <c:y val="-4.184312731823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80-4164-91AD-1629F93B2E1A}"/>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Sheet1!$C$2:$C$5</c:f>
              <c:numCache>
                <c:formatCode>0%</c:formatCode>
                <c:ptCount val="4"/>
                <c:pt idx="0">
                  <c:v>0.05</c:v>
                </c:pt>
                <c:pt idx="1">
                  <c:v>0.08</c:v>
                </c:pt>
                <c:pt idx="2">
                  <c:v>0.11</c:v>
                </c:pt>
                <c:pt idx="3">
                  <c:v>0.14000000000000001</c:v>
                </c:pt>
              </c:numCache>
            </c:numRef>
          </c:val>
          <c:extLst>
            <c:ext xmlns:c16="http://schemas.microsoft.com/office/drawing/2014/chart" uri="{C3380CC4-5D6E-409C-BE32-E72D297353CC}">
              <c16:uniqueId val="{00000001-6ECC-4467-8030-253FAC285580}"/>
            </c:ext>
          </c:extLst>
        </c:ser>
        <c:ser>
          <c:idx val="2"/>
          <c:order val="2"/>
          <c:tx>
            <c:strRef>
              <c:f>Sheet1!$D$1</c:f>
              <c:strCache>
                <c:ptCount val="1"/>
                <c:pt idx="0">
                  <c:v>Yes, I stopped consuming shark fin soup less than a year ago</c:v>
                </c:pt>
              </c:strCache>
            </c:strRef>
          </c:tx>
          <c:spPr>
            <a:solidFill>
              <a:srgbClr val="92D050"/>
            </a:solidFill>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Sheet1!$D$2:$D$5</c:f>
              <c:numCache>
                <c:formatCode>0%</c:formatCode>
                <c:ptCount val="4"/>
                <c:pt idx="0">
                  <c:v>0.41</c:v>
                </c:pt>
                <c:pt idx="1">
                  <c:v>0.33</c:v>
                </c:pt>
                <c:pt idx="2">
                  <c:v>0.4</c:v>
                </c:pt>
                <c:pt idx="3">
                  <c:v>0.3</c:v>
                </c:pt>
              </c:numCache>
            </c:numRef>
          </c:val>
          <c:extLst>
            <c:ext xmlns:c16="http://schemas.microsoft.com/office/drawing/2014/chart" uri="{C3380CC4-5D6E-409C-BE32-E72D297353CC}">
              <c16:uniqueId val="{00000002-6ECC-4467-8030-253FAC285580}"/>
            </c:ext>
          </c:extLst>
        </c:ser>
        <c:ser>
          <c:idx val="3"/>
          <c:order val="3"/>
          <c:tx>
            <c:strRef>
              <c:f>Sheet1!$E$1</c:f>
              <c:strCache>
                <c:ptCount val="1"/>
                <c:pt idx="0">
                  <c:v>No, actually, I continue to consume shark fin soup</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Sheet1!$E$2:$E$5</c:f>
              <c:numCache>
                <c:formatCode>0%</c:formatCode>
                <c:ptCount val="4"/>
                <c:pt idx="0">
                  <c:v>0.5</c:v>
                </c:pt>
                <c:pt idx="1">
                  <c:v>0.56000000000000005</c:v>
                </c:pt>
                <c:pt idx="2">
                  <c:v>0.35</c:v>
                </c:pt>
                <c:pt idx="3">
                  <c:v>0.46</c:v>
                </c:pt>
              </c:numCache>
            </c:numRef>
          </c:val>
          <c:extLst>
            <c:ext xmlns:c16="http://schemas.microsoft.com/office/drawing/2014/chart" uri="{C3380CC4-5D6E-409C-BE32-E72D297353CC}">
              <c16:uniqueId val="{00000003-6ECC-4467-8030-253FAC285580}"/>
            </c:ext>
          </c:extLst>
        </c:ser>
        <c:dLbls>
          <c:dLblPos val="ctr"/>
          <c:showLegendKey val="0"/>
          <c:showVal val="1"/>
          <c:showCatName val="0"/>
          <c:showSerName val="0"/>
          <c:showPercent val="0"/>
          <c:showBubbleSize val="0"/>
        </c:dLbls>
        <c:gapWidth val="28"/>
        <c:overlap val="100"/>
        <c:axId val="685721416"/>
        <c:axId val="685722592"/>
        <c:extLst/>
      </c:barChart>
      <c:catAx>
        <c:axId val="685721416"/>
        <c:scaling>
          <c:orientation val="maxMin"/>
        </c:scaling>
        <c:delete val="0"/>
        <c:axPos val="l"/>
        <c:numFmt formatCode="General" sourceLinked="1"/>
        <c:majorTickMark val="out"/>
        <c:minorTickMark val="none"/>
        <c:tickLblPos val="nextTo"/>
        <c:spPr>
          <a:noFill/>
          <a:ln w="9525" cap="flat" cmpd="sng" algn="ctr">
            <a:solidFill>
              <a:schemeClr val="tx2">
                <a:lumMod val="75000"/>
              </a:schemeClr>
            </a:solidFill>
            <a:round/>
          </a:ln>
          <a:effectLst/>
        </c:spPr>
        <c:txPr>
          <a:bodyPr rot="-60000000" vert="horz"/>
          <a:lstStyle/>
          <a:p>
            <a:pPr>
              <a:defRPr/>
            </a:pPr>
            <a:endParaRPr lang="en-US"/>
          </a:p>
        </c:txPr>
        <c:crossAx val="685722592"/>
        <c:crosses val="autoZero"/>
        <c:auto val="1"/>
        <c:lblAlgn val="ctr"/>
        <c:lblOffset val="100"/>
        <c:noMultiLvlLbl val="0"/>
      </c:catAx>
      <c:valAx>
        <c:axId val="685722592"/>
        <c:scaling>
          <c:orientation val="minMax"/>
          <c:max val="1"/>
          <c:min val="0"/>
        </c:scaling>
        <c:delete val="1"/>
        <c:axPos val="t"/>
        <c:numFmt formatCode="0%" sourceLinked="1"/>
        <c:majorTickMark val="out"/>
        <c:minorTickMark val="none"/>
        <c:tickLblPos val="nextTo"/>
        <c:crossAx val="685721416"/>
        <c:crosses val="autoZero"/>
        <c:crossBetween val="between"/>
      </c:valAx>
      <c:spPr>
        <a:noFill/>
        <a:ln>
          <a:noFill/>
        </a:ln>
        <a:effectLst/>
      </c:spPr>
    </c:plotArea>
    <c:legend>
      <c:legendPos val="b"/>
      <c:legendEntry>
        <c:idx val="0"/>
        <c:txPr>
          <a:bodyPr/>
          <a:lstStyle/>
          <a:p>
            <a:pPr>
              <a:defRPr sz="1100"/>
            </a:pPr>
            <a:endParaRPr lang="en-US"/>
          </a:p>
        </c:txPr>
      </c:legendEntry>
      <c:legendEntry>
        <c:idx val="1"/>
        <c:txPr>
          <a:bodyPr/>
          <a:lstStyle/>
          <a:p>
            <a:pPr>
              <a:defRPr sz="1100"/>
            </a:pPr>
            <a:endParaRPr lang="en-US"/>
          </a:p>
        </c:txPr>
      </c:legendEntry>
      <c:legendEntry>
        <c:idx val="2"/>
        <c:txPr>
          <a:bodyPr/>
          <a:lstStyle/>
          <a:p>
            <a:pPr>
              <a:defRPr sz="1100"/>
            </a:pPr>
            <a:endParaRPr lang="en-US"/>
          </a:p>
        </c:txPr>
      </c:legendEntry>
      <c:legendEntry>
        <c:idx val="3"/>
        <c:txPr>
          <a:bodyPr/>
          <a:lstStyle/>
          <a:p>
            <a:pPr>
              <a:defRPr sz="1100"/>
            </a:pPr>
            <a:endParaRPr lang="en-US"/>
          </a:p>
        </c:txPr>
      </c:legendEntry>
      <c:layout>
        <c:manualLayout>
          <c:xMode val="edge"/>
          <c:yMode val="edge"/>
          <c:x val="0.175096536079869"/>
          <c:y val="0.65939747082859601"/>
          <c:w val="0.78279163878699798"/>
          <c:h val="0.23536734404052601"/>
        </c:manualLayout>
      </c:layout>
      <c:overlay val="0"/>
    </c:legend>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7342111211403E-2"/>
          <c:y val="5.4398690241209698E-2"/>
          <c:w val="0.82293758425310704"/>
          <c:h val="0.75312071359272004"/>
        </c:manualLayout>
      </c:layout>
      <c:barChart>
        <c:barDir val="col"/>
        <c:grouping val="clustered"/>
        <c:varyColors val="0"/>
        <c:ser>
          <c:idx val="0"/>
          <c:order val="0"/>
          <c:tx>
            <c:strRef>
              <c:f>Sheet1!$B$1</c:f>
              <c:strCache>
                <c:ptCount val="1"/>
                <c:pt idx="0">
                  <c:v>Mainland China</c:v>
                </c:pt>
              </c:strCache>
            </c:strRef>
          </c:tx>
          <c:spPr>
            <a:solidFill>
              <a:srgbClr val="C00000"/>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0AD4-4918-80B4-A8F9984B5A89}"/>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AD4-4918-80B4-A8F9984B5A89}"/>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0AD4-4918-80B4-A8F9984B5A89}"/>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0AD4-4918-80B4-A8F9984B5A89}"/>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6"/>
                <c:pt idx="0">
                  <c:v>Environmental conservation/ protection</c:v>
                </c:pt>
                <c:pt idx="1">
                  <c:v>Expensive</c:v>
                </c:pt>
                <c:pt idx="2">
                  <c:v>Tasteless/ Do not like the taste</c:v>
                </c:pt>
                <c:pt idx="3">
                  <c:v>Saw shark awareness campaigns/ reports</c:v>
                </c:pt>
                <c:pt idx="4">
                  <c:v>Cruelty of shark finning</c:v>
                </c:pt>
                <c:pt idx="5">
                  <c:v>Decline in population of sharks</c:v>
                </c:pt>
              </c:strCache>
            </c:strRef>
          </c:cat>
          <c:val>
            <c:numRef>
              <c:f>Sheet1!$B$2:$B$15</c:f>
              <c:numCache>
                <c:formatCode>0%</c:formatCode>
                <c:ptCount val="6"/>
                <c:pt idx="0">
                  <c:v>0.33</c:v>
                </c:pt>
                <c:pt idx="1">
                  <c:v>0.15</c:v>
                </c:pt>
                <c:pt idx="2">
                  <c:v>0.12</c:v>
                </c:pt>
                <c:pt idx="3">
                  <c:v>0.08</c:v>
                </c:pt>
                <c:pt idx="4">
                  <c:v>0.06</c:v>
                </c:pt>
                <c:pt idx="5">
                  <c:v>0</c:v>
                </c:pt>
              </c:numCache>
            </c:numRef>
          </c:val>
          <c:extLst>
            <c:ext xmlns:c16="http://schemas.microsoft.com/office/drawing/2014/chart" uri="{C3380CC4-5D6E-409C-BE32-E72D297353CC}">
              <c16:uniqueId val="{00000000-6ECC-4467-8030-253FAC285580}"/>
            </c:ext>
          </c:extLst>
        </c:ser>
        <c:dLbls>
          <c:showLegendKey val="0"/>
          <c:showVal val="0"/>
          <c:showCatName val="0"/>
          <c:showSerName val="0"/>
          <c:showPercent val="0"/>
          <c:showBubbleSize val="0"/>
        </c:dLbls>
        <c:gapWidth val="50"/>
        <c:axId val="685723768"/>
        <c:axId val="68571671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Hong Kong</c:v>
                      </c:pt>
                    </c:strCache>
                  </c:strRef>
                </c:tx>
                <c:spPr>
                  <a:solidFill>
                    <a:schemeClr val="accent4"/>
                  </a:solidFill>
                  <a:ln>
                    <a:noFill/>
                  </a:ln>
                </c:spPr>
                <c:invertIfNegative val="0"/>
                <c:cat>
                  <c:strRef>
                    <c:extLst>
                      <c:ext uri="{02D57815-91ED-43cb-92C2-25804820EDAC}">
                        <c15:formulaRef>
                          <c15:sqref>Sheet1!$A$2:$A$15</c15:sqref>
                        </c15:formulaRef>
                      </c:ext>
                    </c:extLst>
                    <c:strCache>
                      <c:ptCount val="6"/>
                      <c:pt idx="0">
                        <c:v>Environmental conservation/ protection</c:v>
                      </c:pt>
                      <c:pt idx="1">
                        <c:v>Expensive</c:v>
                      </c:pt>
                      <c:pt idx="2">
                        <c:v>Tasteless/ Do not like the taste</c:v>
                      </c:pt>
                      <c:pt idx="3">
                        <c:v>Saw shark awareness campaigns/ reports</c:v>
                      </c:pt>
                      <c:pt idx="4">
                        <c:v>Cruelty of shark finning</c:v>
                      </c:pt>
                      <c:pt idx="5">
                        <c:v>Decline in population of sharks</c:v>
                      </c:pt>
                    </c:strCache>
                  </c:strRef>
                </c:cat>
                <c:val>
                  <c:numRef>
                    <c:extLst>
                      <c:ext uri="{02D57815-91ED-43cb-92C2-25804820EDAC}">
                        <c15:formulaRef>
                          <c15:sqref>Sheet1!$C$2:$C$15</c15:sqref>
                        </c15:formulaRef>
                      </c:ext>
                    </c:extLst>
                    <c:numCache>
                      <c:formatCode>0%</c:formatCode>
                      <c:ptCount val="6"/>
                      <c:pt idx="0">
                        <c:v>0.46</c:v>
                      </c:pt>
                      <c:pt idx="1">
                        <c:v>0.08</c:v>
                      </c:pt>
                      <c:pt idx="2">
                        <c:v>0.04</c:v>
                      </c:pt>
                      <c:pt idx="3">
                        <c:v>0.01</c:v>
                      </c:pt>
                      <c:pt idx="4">
                        <c:v>0.1</c:v>
                      </c:pt>
                      <c:pt idx="5">
                        <c:v>0.04</c:v>
                      </c:pt>
                    </c:numCache>
                  </c:numRef>
                </c:val>
                <c:extLst>
                  <c:ext xmlns:c16="http://schemas.microsoft.com/office/drawing/2014/chart" uri="{C3380CC4-5D6E-409C-BE32-E72D297353CC}">
                    <c16:uniqueId val="{00000001-6ECC-4467-8030-253FAC2855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spPr>
                  <a:solidFill>
                    <a:srgbClr val="FFFF99"/>
                  </a:solidFill>
                </c:spPr>
                <c:invertIfNegative val="0"/>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Expensive</c:v>
                      </c:pt>
                      <c:pt idx="2">
                        <c:v>Tasteless/ Do not like the taste</c:v>
                      </c:pt>
                      <c:pt idx="3">
                        <c:v>Saw shark awareness campaigns/ reports</c:v>
                      </c:pt>
                      <c:pt idx="4">
                        <c:v>Cruelty of shark finning</c:v>
                      </c:pt>
                      <c:pt idx="5">
                        <c:v>Decline in population of sharks</c:v>
                      </c:pt>
                    </c:strCache>
                  </c:strRef>
                </c:cat>
                <c:val>
                  <c:numRef>
                    <c:extLst xmlns:c15="http://schemas.microsoft.com/office/drawing/2012/chart">
                      <c:ext xmlns:c15="http://schemas.microsoft.com/office/drawing/2012/chart" uri="{02D57815-91ED-43cb-92C2-25804820EDAC}">
                        <c15:formulaRef>
                          <c15:sqref>Sheet1!$D$2:$D$15</c15:sqref>
                        </c15:formulaRef>
                      </c:ext>
                    </c:extLst>
                    <c:numCache>
                      <c:formatCode>0%</c:formatCode>
                      <c:ptCount val="6"/>
                      <c:pt idx="0">
                        <c:v>0.43</c:v>
                      </c:pt>
                      <c:pt idx="1">
                        <c:v>0.1</c:v>
                      </c:pt>
                      <c:pt idx="2">
                        <c:v>0.04</c:v>
                      </c:pt>
                      <c:pt idx="3">
                        <c:v>0.02</c:v>
                      </c:pt>
                      <c:pt idx="4">
                        <c:v>0.1</c:v>
                      </c:pt>
                      <c:pt idx="5">
                        <c:v>0.02</c:v>
                      </c:pt>
                    </c:numCache>
                  </c:numRef>
                </c:val>
                <c:extLst xmlns:c15="http://schemas.microsoft.com/office/drawing/2012/chart">
                  <c:ext xmlns:c16="http://schemas.microsoft.com/office/drawing/2014/chart" uri="{C3380CC4-5D6E-409C-BE32-E72D297353CC}">
                    <c16:uniqueId val="{00000002-6ECC-4467-8030-253FAC2855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spPr>
                  <a:solidFill>
                    <a:schemeClr val="accent2"/>
                  </a:solidFill>
                  <a:ln>
                    <a:noFill/>
                  </a:ln>
                </c:spPr>
                <c:invertIfNegative val="0"/>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Expensive</c:v>
                      </c:pt>
                      <c:pt idx="2">
                        <c:v>Tasteless/ Do not like the taste</c:v>
                      </c:pt>
                      <c:pt idx="3">
                        <c:v>Saw shark awareness campaigns/ reports</c:v>
                      </c:pt>
                      <c:pt idx="4">
                        <c:v>Cruelty of shark finning</c:v>
                      </c:pt>
                      <c:pt idx="5">
                        <c:v>Decline in population of sharks</c:v>
                      </c:pt>
                    </c:strCache>
                  </c:strRef>
                </c:cat>
                <c:val>
                  <c:numRef>
                    <c:extLst xmlns:c15="http://schemas.microsoft.com/office/drawing/2012/chart">
                      <c:ext xmlns:c15="http://schemas.microsoft.com/office/drawing/2012/chart" uri="{02D57815-91ED-43cb-92C2-25804820EDAC}">
                        <c15:formulaRef>
                          <c15:sqref>Sheet1!$E$2:$E$15</c15:sqref>
                        </c15:formulaRef>
                      </c:ext>
                    </c:extLst>
                    <c:numCache>
                      <c:formatCode>0%</c:formatCode>
                      <c:ptCount val="6"/>
                      <c:pt idx="0">
                        <c:v>0.26</c:v>
                      </c:pt>
                      <c:pt idx="1">
                        <c:v>7.0000000000000007E-2</c:v>
                      </c:pt>
                      <c:pt idx="2">
                        <c:v>0.05</c:v>
                      </c:pt>
                      <c:pt idx="3">
                        <c:v>0.05</c:v>
                      </c:pt>
                      <c:pt idx="4">
                        <c:v>0.19</c:v>
                      </c:pt>
                      <c:pt idx="5">
                        <c:v>0.12</c:v>
                      </c:pt>
                    </c:numCache>
                  </c:numRef>
                </c:val>
                <c:extLst xmlns:c15="http://schemas.microsoft.com/office/drawing/2012/chart">
                  <c:ext xmlns:c16="http://schemas.microsoft.com/office/drawing/2014/chart" uri="{C3380CC4-5D6E-409C-BE32-E72D297353CC}">
                    <c16:uniqueId val="{00000003-6ECC-4467-8030-253FAC285580}"/>
                  </c:ext>
                </c:extLst>
              </c15:ser>
            </c15:filteredBarSeries>
          </c:ext>
        </c:extLst>
      </c:barChart>
      <c:catAx>
        <c:axId val="685723768"/>
        <c:scaling>
          <c:orientation val="minMax"/>
        </c:scaling>
        <c:delete val="0"/>
        <c:axPos val="b"/>
        <c:numFmt formatCode="General" sourceLinked="1"/>
        <c:majorTickMark val="out"/>
        <c:minorTickMark val="none"/>
        <c:tickLblPos val="none"/>
        <c:spPr>
          <a:noFill/>
          <a:ln w="9525" cap="flat" cmpd="sng" algn="ctr">
            <a:solidFill>
              <a:schemeClr val="tx2">
                <a:lumMod val="75000"/>
              </a:schemeClr>
            </a:solidFill>
            <a:round/>
          </a:ln>
          <a:effectLst/>
        </c:spPr>
        <c:txPr>
          <a:bodyPr rot="-60000000" vert="horz"/>
          <a:lstStyle/>
          <a:p>
            <a:pPr>
              <a:defRPr/>
            </a:pPr>
            <a:endParaRPr lang="en-US"/>
          </a:p>
        </c:txPr>
        <c:crossAx val="685716712"/>
        <c:crosses val="autoZero"/>
        <c:auto val="1"/>
        <c:lblAlgn val="ctr"/>
        <c:lblOffset val="100"/>
        <c:noMultiLvlLbl val="0"/>
      </c:catAx>
      <c:valAx>
        <c:axId val="685716712"/>
        <c:scaling>
          <c:orientation val="minMax"/>
          <c:max val="0.6"/>
          <c:min val="0"/>
        </c:scaling>
        <c:delete val="1"/>
        <c:axPos val="l"/>
        <c:numFmt formatCode="0%" sourceLinked="1"/>
        <c:majorTickMark val="out"/>
        <c:minorTickMark val="none"/>
        <c:tickLblPos val="nextTo"/>
        <c:crossAx val="68572376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9.7492373332842094E-2"/>
          <c:w val="0.67351353440285699"/>
          <c:h val="0.83198916683171298"/>
        </c:manualLayout>
      </c:layout>
      <c:barChart>
        <c:barDir val="bar"/>
        <c:grouping val="percentStacked"/>
        <c:varyColors val="0"/>
        <c:ser>
          <c:idx val="0"/>
          <c:order val="0"/>
          <c:tx>
            <c:strRef>
              <c:f>Sheet1!$A$2</c:f>
              <c:strCache>
                <c:ptCount val="1"/>
                <c:pt idx="0">
                  <c:v>Female</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1E68-4DD1-92BD-C44D1D4ED461}"/>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1E68-4DD1-92BD-C44D1D4ED46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1E68-4DD1-92BD-C44D1D4ED461}"/>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1E68-4DD1-92BD-C44D1D4ED461}"/>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9-1E68-4DD1-92BD-C44D1D4ED461}"/>
              </c:ext>
            </c:extLst>
          </c:dPt>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0.51</c:v>
                </c:pt>
                <c:pt idx="1">
                  <c:v>0.48</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Male</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0.49</c:v>
                </c:pt>
                <c:pt idx="1">
                  <c:v>0.52</c:v>
                </c:pt>
              </c:numCache>
            </c:numRef>
          </c:val>
          <c:extLst xmlns:c15="http://schemas.microsoft.com/office/drawing/2012/chart">
            <c:ext xmlns:c16="http://schemas.microsoft.com/office/drawing/2014/chart" uri="{C3380CC4-5D6E-409C-BE32-E72D297353CC}">
              <c16:uniqueId val="{00000001-911A-654B-B3BD-35340AC58170}"/>
            </c:ext>
          </c:extLst>
        </c:ser>
        <c:dLbls>
          <c:showLegendKey val="0"/>
          <c:showVal val="1"/>
          <c:showCatName val="0"/>
          <c:showSerName val="0"/>
          <c:showPercent val="0"/>
          <c:showBubbleSize val="0"/>
        </c:dLbls>
        <c:gapWidth val="44"/>
        <c:overlap val="100"/>
        <c:axId val="783535640"/>
        <c:axId val="783537600"/>
        <c:extLst/>
      </c:barChart>
      <c:catAx>
        <c:axId val="783535640"/>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83537600"/>
        <c:crosses val="autoZero"/>
        <c:auto val="1"/>
        <c:lblAlgn val="ctr"/>
        <c:lblOffset val="100"/>
        <c:noMultiLvlLbl val="0"/>
      </c:catAx>
      <c:valAx>
        <c:axId val="783537600"/>
        <c:scaling>
          <c:orientation val="minMax"/>
          <c:max val="1"/>
          <c:min val="0"/>
        </c:scaling>
        <c:delete val="1"/>
        <c:axPos val="t"/>
        <c:numFmt formatCode="0%" sourceLinked="1"/>
        <c:majorTickMark val="out"/>
        <c:minorTickMark val="none"/>
        <c:tickLblPos val="nextTo"/>
        <c:crossAx val="78353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0000"/>
          </a:solidFill>
          <a:latin typeface="+mn-lt"/>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7342111211403E-2"/>
          <c:y val="5.4398690241209698E-2"/>
          <c:w val="0.82293758425310704"/>
          <c:h val="0.75312071359272004"/>
        </c:manualLayout>
      </c:layout>
      <c:barChart>
        <c:barDir val="col"/>
        <c:grouping val="clustered"/>
        <c:varyColors val="0"/>
        <c:ser>
          <c:idx val="1"/>
          <c:order val="1"/>
          <c:tx>
            <c:strRef>
              <c:f>Sheet1!$C$1</c:f>
              <c:strCache>
                <c:ptCount val="1"/>
                <c:pt idx="0">
                  <c:v>Hong Kong</c:v>
                </c:pt>
              </c:strCache>
            </c:strRef>
          </c:tx>
          <c:spPr>
            <a:solidFill>
              <a:schemeClr val="accent2"/>
            </a:solidFill>
            <a:ln>
              <a:noFill/>
            </a:ln>
          </c:spPr>
          <c:invertIfNegative val="0"/>
          <c:dPt>
            <c:idx val="0"/>
            <c:invertIfNegative val="0"/>
            <c:bubble3D val="0"/>
            <c:spPr>
              <a:solidFill>
                <a:srgbClr val="2C296D"/>
              </a:solidFill>
              <a:ln>
                <a:noFill/>
              </a:ln>
            </c:spPr>
            <c:extLst>
              <c:ext xmlns:c16="http://schemas.microsoft.com/office/drawing/2014/chart" uri="{C3380CC4-5D6E-409C-BE32-E72D297353CC}">
                <c16:uniqueId val="{00000001-5A59-4918-93D3-936C1A2CEAA8}"/>
              </c:ext>
            </c:extLst>
          </c:dPt>
          <c:dPt>
            <c:idx val="1"/>
            <c:invertIfNegative val="0"/>
            <c:bubble3D val="0"/>
            <c:spPr>
              <a:solidFill>
                <a:schemeClr val="tx2"/>
              </a:solidFill>
              <a:ln>
                <a:noFill/>
              </a:ln>
            </c:spPr>
            <c:extLst>
              <c:ext xmlns:c16="http://schemas.microsoft.com/office/drawing/2014/chart" uri="{C3380CC4-5D6E-409C-BE32-E72D297353CC}">
                <c16:uniqueId val="{00000003-5A59-4918-93D3-936C1A2CEAA8}"/>
              </c:ext>
            </c:extLst>
          </c:dPt>
          <c:dPt>
            <c:idx val="2"/>
            <c:invertIfNegative val="0"/>
            <c:bubble3D val="0"/>
            <c:spPr>
              <a:solidFill>
                <a:schemeClr val="accent4"/>
              </a:solidFill>
              <a:ln>
                <a:noFill/>
              </a:ln>
            </c:spPr>
            <c:extLst>
              <c:ext xmlns:c16="http://schemas.microsoft.com/office/drawing/2014/chart" uri="{C3380CC4-5D6E-409C-BE32-E72D297353CC}">
                <c16:uniqueId val="{00000005-5A59-4918-93D3-936C1A2CEAA8}"/>
              </c:ext>
            </c:extLst>
          </c:dPt>
          <c:dPt>
            <c:idx val="3"/>
            <c:invertIfNegative val="0"/>
            <c:bubble3D val="0"/>
            <c:spPr>
              <a:solidFill>
                <a:srgbClr val="C00000"/>
              </a:solidFill>
              <a:ln>
                <a:noFill/>
              </a:ln>
            </c:spPr>
            <c:extLst>
              <c:ext xmlns:c16="http://schemas.microsoft.com/office/drawing/2014/chart" uri="{C3380CC4-5D6E-409C-BE32-E72D297353CC}">
                <c16:uniqueId val="{00000007-5A59-4918-93D3-936C1A2CEAA8}"/>
              </c:ext>
            </c:extLst>
          </c:dPt>
          <c:dPt>
            <c:idx val="4"/>
            <c:invertIfNegative val="0"/>
            <c:bubble3D val="0"/>
            <c:spPr>
              <a:solidFill>
                <a:schemeClr val="accent3"/>
              </a:solidFill>
              <a:ln>
                <a:noFill/>
              </a:ln>
            </c:spPr>
            <c:extLst>
              <c:ext xmlns:c16="http://schemas.microsoft.com/office/drawing/2014/chart" uri="{C3380CC4-5D6E-409C-BE32-E72D297353CC}">
                <c16:uniqueId val="{00000009-5A59-4918-93D3-936C1A2CEAA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6"/>
                <c:pt idx="0">
                  <c:v>Environmental conservation/ protection</c:v>
                </c:pt>
                <c:pt idx="1">
                  <c:v>Cruelty of shark finning</c:v>
                </c:pt>
                <c:pt idx="2">
                  <c:v>Expensive</c:v>
                </c:pt>
                <c:pt idx="3">
                  <c:v>Tasteless/ Do not like the taste</c:v>
                </c:pt>
                <c:pt idx="4">
                  <c:v>Decline in population of sharks</c:v>
                </c:pt>
                <c:pt idx="5">
                  <c:v>Saw shark awareness campaigns/ reports</c:v>
                </c:pt>
              </c:strCache>
            </c:strRef>
          </c:cat>
          <c:val>
            <c:numRef>
              <c:f>Sheet1!$C$2:$C$15</c:f>
              <c:numCache>
                <c:formatCode>0%</c:formatCode>
                <c:ptCount val="6"/>
                <c:pt idx="0">
                  <c:v>0.46</c:v>
                </c:pt>
                <c:pt idx="1">
                  <c:v>0.1</c:v>
                </c:pt>
                <c:pt idx="2">
                  <c:v>0.08</c:v>
                </c:pt>
                <c:pt idx="3">
                  <c:v>0.04</c:v>
                </c:pt>
                <c:pt idx="4">
                  <c:v>0.04</c:v>
                </c:pt>
                <c:pt idx="5">
                  <c:v>0.01</c:v>
                </c:pt>
              </c:numCache>
            </c:numRef>
          </c:val>
          <c:extLst xmlns:c15="http://schemas.microsoft.com/office/drawing/2012/chart">
            <c:ext xmlns:c16="http://schemas.microsoft.com/office/drawing/2014/chart" uri="{C3380CC4-5D6E-409C-BE32-E72D297353CC}">
              <c16:uniqueId val="{00000001-6ECC-4467-8030-253FAC285580}"/>
            </c:ext>
          </c:extLst>
        </c:ser>
        <c:dLbls>
          <c:dLblPos val="outEnd"/>
          <c:showLegendKey val="0"/>
          <c:showVal val="1"/>
          <c:showCatName val="0"/>
          <c:showSerName val="0"/>
          <c:showPercent val="0"/>
          <c:showBubbleSize val="0"/>
        </c:dLbls>
        <c:gapWidth val="50"/>
        <c:axId val="685725728"/>
        <c:axId val="68573866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Mainland China</c:v>
                      </c:pt>
                    </c:strCache>
                  </c:strRef>
                </c:tx>
                <c:spPr>
                  <a:solidFill>
                    <a:srgbClr val="C00000"/>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B-5A59-4918-93D3-936C1A2CEAA8}"/>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D-5A59-4918-93D3-936C1A2CEAA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F-5A59-4918-93D3-936C1A2CEAA8}"/>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6"/>
                      <c:pt idx="0">
                        <c:v>Environmental conservation/ protection</c:v>
                      </c:pt>
                      <c:pt idx="1">
                        <c:v>Cruelty of shark finning</c:v>
                      </c:pt>
                      <c:pt idx="2">
                        <c:v>Expensive</c:v>
                      </c:pt>
                      <c:pt idx="3">
                        <c:v>Tasteless/ Do not like the taste</c:v>
                      </c:pt>
                      <c:pt idx="4">
                        <c:v>Decline in population of sharks</c:v>
                      </c:pt>
                      <c:pt idx="5">
                        <c:v>Saw shark awareness campaigns/ reports</c:v>
                      </c:pt>
                    </c:strCache>
                  </c:strRef>
                </c:cat>
                <c:val>
                  <c:numRef>
                    <c:extLst>
                      <c:ext uri="{02D57815-91ED-43cb-92C2-25804820EDAC}">
                        <c15:formulaRef>
                          <c15:sqref>Sheet1!$B$2:$B$15</c15:sqref>
                        </c15:formulaRef>
                      </c:ext>
                    </c:extLst>
                    <c:numCache>
                      <c:formatCode>0%</c:formatCode>
                      <c:ptCount val="6"/>
                      <c:pt idx="0">
                        <c:v>0.33</c:v>
                      </c:pt>
                      <c:pt idx="1">
                        <c:v>0.06</c:v>
                      </c:pt>
                      <c:pt idx="2">
                        <c:v>0.15</c:v>
                      </c:pt>
                      <c:pt idx="3">
                        <c:v>0.12</c:v>
                      </c:pt>
                      <c:pt idx="4">
                        <c:v>0</c:v>
                      </c:pt>
                      <c:pt idx="5">
                        <c:v>0.08</c:v>
                      </c:pt>
                    </c:numCache>
                  </c:numRef>
                </c:val>
                <c:extLst>
                  <c:ext xmlns:c16="http://schemas.microsoft.com/office/drawing/2014/chart" uri="{C3380CC4-5D6E-409C-BE32-E72D297353CC}">
                    <c16:uniqueId val="{00000000-6ECC-4467-8030-253FAC2855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spPr>
                  <a:solidFill>
                    <a:srgbClr val="FFFF99"/>
                  </a:solidFill>
                </c:spPr>
                <c:invertIfNegative val="0"/>
                <c:dLbls>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Cruelty of shark finning</c:v>
                      </c:pt>
                      <c:pt idx="2">
                        <c:v>Expensive</c:v>
                      </c:pt>
                      <c:pt idx="3">
                        <c:v>Tasteless/ Do not like the taste</c:v>
                      </c:pt>
                      <c:pt idx="4">
                        <c:v>Decline in population of sharks</c:v>
                      </c:pt>
                      <c:pt idx="5">
                        <c:v>Saw shark awareness campaigns/ reports</c:v>
                      </c:pt>
                    </c:strCache>
                  </c:strRef>
                </c:cat>
                <c:val>
                  <c:numRef>
                    <c:extLst xmlns:c15="http://schemas.microsoft.com/office/drawing/2012/chart">
                      <c:ext xmlns:c15="http://schemas.microsoft.com/office/drawing/2012/chart" uri="{02D57815-91ED-43cb-92C2-25804820EDAC}">
                        <c15:formulaRef>
                          <c15:sqref>Sheet1!$D$2:$D$15</c15:sqref>
                        </c15:formulaRef>
                      </c:ext>
                    </c:extLst>
                    <c:numCache>
                      <c:formatCode>0%</c:formatCode>
                      <c:ptCount val="6"/>
                      <c:pt idx="0">
                        <c:v>0.43</c:v>
                      </c:pt>
                      <c:pt idx="1">
                        <c:v>0.1</c:v>
                      </c:pt>
                      <c:pt idx="2">
                        <c:v>0.1</c:v>
                      </c:pt>
                      <c:pt idx="3">
                        <c:v>0.04</c:v>
                      </c:pt>
                      <c:pt idx="4">
                        <c:v>0.02</c:v>
                      </c:pt>
                      <c:pt idx="5">
                        <c:v>0.02</c:v>
                      </c:pt>
                    </c:numCache>
                  </c:numRef>
                </c:val>
                <c:extLst xmlns:c15="http://schemas.microsoft.com/office/drawing/2012/chart">
                  <c:ext xmlns:c16="http://schemas.microsoft.com/office/drawing/2014/chart" uri="{C3380CC4-5D6E-409C-BE32-E72D297353CC}">
                    <c16:uniqueId val="{00000002-6ECC-4467-8030-253FAC2855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spPr>
                  <a:solidFill>
                    <a:schemeClr val="accent2"/>
                  </a:solidFill>
                  <a:ln>
                    <a:noFill/>
                  </a:ln>
                </c:spPr>
                <c:invertIfNegative val="0"/>
                <c:dLbls>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Cruelty of shark finning</c:v>
                      </c:pt>
                      <c:pt idx="2">
                        <c:v>Expensive</c:v>
                      </c:pt>
                      <c:pt idx="3">
                        <c:v>Tasteless/ Do not like the taste</c:v>
                      </c:pt>
                      <c:pt idx="4">
                        <c:v>Decline in population of sharks</c:v>
                      </c:pt>
                      <c:pt idx="5">
                        <c:v>Saw shark awareness campaigns/ reports</c:v>
                      </c:pt>
                    </c:strCache>
                  </c:strRef>
                </c:cat>
                <c:val>
                  <c:numRef>
                    <c:extLst xmlns:c15="http://schemas.microsoft.com/office/drawing/2012/chart">
                      <c:ext xmlns:c15="http://schemas.microsoft.com/office/drawing/2012/chart" uri="{02D57815-91ED-43cb-92C2-25804820EDAC}">
                        <c15:formulaRef>
                          <c15:sqref>Sheet1!$E$2:$E$15</c15:sqref>
                        </c15:formulaRef>
                      </c:ext>
                    </c:extLst>
                    <c:numCache>
                      <c:formatCode>0%</c:formatCode>
                      <c:ptCount val="6"/>
                      <c:pt idx="0">
                        <c:v>0.26</c:v>
                      </c:pt>
                      <c:pt idx="1">
                        <c:v>0.19</c:v>
                      </c:pt>
                      <c:pt idx="2">
                        <c:v>7.0000000000000007E-2</c:v>
                      </c:pt>
                      <c:pt idx="3">
                        <c:v>0.05</c:v>
                      </c:pt>
                      <c:pt idx="4">
                        <c:v>0.12</c:v>
                      </c:pt>
                      <c:pt idx="5">
                        <c:v>0.05</c:v>
                      </c:pt>
                    </c:numCache>
                  </c:numRef>
                </c:val>
                <c:extLst xmlns:c15="http://schemas.microsoft.com/office/drawing/2012/chart">
                  <c:ext xmlns:c16="http://schemas.microsoft.com/office/drawing/2014/chart" uri="{C3380CC4-5D6E-409C-BE32-E72D297353CC}">
                    <c16:uniqueId val="{00000003-6ECC-4467-8030-253FAC285580}"/>
                  </c:ext>
                </c:extLst>
              </c15:ser>
            </c15:filteredBarSeries>
          </c:ext>
        </c:extLst>
      </c:barChart>
      <c:catAx>
        <c:axId val="685725728"/>
        <c:scaling>
          <c:orientation val="minMax"/>
        </c:scaling>
        <c:delete val="0"/>
        <c:axPos val="b"/>
        <c:numFmt formatCode="General" sourceLinked="1"/>
        <c:majorTickMark val="out"/>
        <c:minorTickMark val="none"/>
        <c:tickLblPos val="none"/>
        <c:spPr>
          <a:noFill/>
          <a:ln w="9525" cap="flat" cmpd="sng" algn="ctr">
            <a:solidFill>
              <a:schemeClr val="tx2">
                <a:lumMod val="75000"/>
              </a:schemeClr>
            </a:solidFill>
            <a:round/>
          </a:ln>
          <a:effectLst/>
        </c:spPr>
        <c:txPr>
          <a:bodyPr rot="-60000000" vert="horz"/>
          <a:lstStyle/>
          <a:p>
            <a:pPr>
              <a:defRPr/>
            </a:pPr>
            <a:endParaRPr lang="en-US"/>
          </a:p>
        </c:txPr>
        <c:crossAx val="685738664"/>
        <c:crosses val="autoZero"/>
        <c:auto val="1"/>
        <c:lblAlgn val="ctr"/>
        <c:lblOffset val="100"/>
        <c:noMultiLvlLbl val="0"/>
      </c:catAx>
      <c:valAx>
        <c:axId val="685738664"/>
        <c:scaling>
          <c:orientation val="minMax"/>
          <c:max val="0.6"/>
          <c:min val="0"/>
        </c:scaling>
        <c:delete val="1"/>
        <c:axPos val="r"/>
        <c:numFmt formatCode="0%" sourceLinked="1"/>
        <c:majorTickMark val="out"/>
        <c:minorTickMark val="none"/>
        <c:tickLblPos val="nextTo"/>
        <c:crossAx val="685725728"/>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7342111211403E-2"/>
          <c:y val="5.4398690241209698E-2"/>
          <c:w val="0.82293758425310704"/>
          <c:h val="0.75312071359272004"/>
        </c:manualLayout>
      </c:layout>
      <c:barChart>
        <c:barDir val="col"/>
        <c:grouping val="clustered"/>
        <c:varyColors val="0"/>
        <c:ser>
          <c:idx val="2"/>
          <c:order val="2"/>
          <c:tx>
            <c:strRef>
              <c:f>Sheet1!$D$1</c:f>
              <c:strCache>
                <c:ptCount val="1"/>
                <c:pt idx="0">
                  <c:v>Taiwan</c:v>
                </c:pt>
              </c:strCache>
            </c:strRef>
          </c:tx>
          <c:spPr>
            <a:solidFill>
              <a:srgbClr val="FFFF99"/>
            </a:solidFill>
          </c:spPr>
          <c:invertIfNegative val="0"/>
          <c:dPt>
            <c:idx val="0"/>
            <c:invertIfNegative val="0"/>
            <c:bubble3D val="0"/>
            <c:spPr>
              <a:solidFill>
                <a:srgbClr val="2C296D"/>
              </a:solidFill>
            </c:spPr>
            <c:extLst>
              <c:ext xmlns:c16="http://schemas.microsoft.com/office/drawing/2014/chart" uri="{C3380CC4-5D6E-409C-BE32-E72D297353CC}">
                <c16:uniqueId val="{00000001-6D07-4C20-9756-B87123B6384F}"/>
              </c:ext>
            </c:extLst>
          </c:dPt>
          <c:dPt>
            <c:idx val="1"/>
            <c:invertIfNegative val="0"/>
            <c:bubble3D val="0"/>
            <c:spPr>
              <a:solidFill>
                <a:schemeClr val="accent4"/>
              </a:solidFill>
            </c:spPr>
            <c:extLst>
              <c:ext xmlns:c16="http://schemas.microsoft.com/office/drawing/2014/chart" uri="{C3380CC4-5D6E-409C-BE32-E72D297353CC}">
                <c16:uniqueId val="{00000003-6D07-4C20-9756-B87123B6384F}"/>
              </c:ext>
            </c:extLst>
          </c:dPt>
          <c:dPt>
            <c:idx val="2"/>
            <c:invertIfNegative val="0"/>
            <c:bubble3D val="0"/>
            <c:spPr>
              <a:solidFill>
                <a:schemeClr val="tx2"/>
              </a:solidFill>
            </c:spPr>
            <c:extLst>
              <c:ext xmlns:c16="http://schemas.microsoft.com/office/drawing/2014/chart" uri="{C3380CC4-5D6E-409C-BE32-E72D297353CC}">
                <c16:uniqueId val="{00000005-6D07-4C20-9756-B87123B6384F}"/>
              </c:ext>
            </c:extLst>
          </c:dPt>
          <c:dPt>
            <c:idx val="3"/>
            <c:invertIfNegative val="0"/>
            <c:bubble3D val="0"/>
            <c:spPr>
              <a:solidFill>
                <a:srgbClr val="C00000"/>
              </a:solidFill>
            </c:spPr>
            <c:extLst>
              <c:ext xmlns:c16="http://schemas.microsoft.com/office/drawing/2014/chart" uri="{C3380CC4-5D6E-409C-BE32-E72D297353CC}">
                <c16:uniqueId val="{00000007-6D07-4C20-9756-B87123B6384F}"/>
              </c:ext>
            </c:extLst>
          </c:dPt>
          <c:dPt>
            <c:idx val="4"/>
            <c:invertIfNegative val="0"/>
            <c:bubble3D val="0"/>
            <c:spPr>
              <a:solidFill>
                <a:schemeClr val="accent2"/>
              </a:solidFill>
            </c:spPr>
            <c:extLst>
              <c:ext xmlns:c16="http://schemas.microsoft.com/office/drawing/2014/chart" uri="{C3380CC4-5D6E-409C-BE32-E72D297353CC}">
                <c16:uniqueId val="{00000009-6D07-4C20-9756-B87123B6384F}"/>
              </c:ext>
            </c:extLst>
          </c:dPt>
          <c:dPt>
            <c:idx val="5"/>
            <c:invertIfNegative val="0"/>
            <c:bubble3D val="0"/>
            <c:spPr>
              <a:solidFill>
                <a:schemeClr val="accent3"/>
              </a:solidFill>
            </c:spPr>
            <c:extLst>
              <c:ext xmlns:c16="http://schemas.microsoft.com/office/drawing/2014/chart" uri="{C3380CC4-5D6E-409C-BE32-E72D297353CC}">
                <c16:uniqueId val="{0000000B-6D07-4C20-9756-B87123B6384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6"/>
                <c:pt idx="0">
                  <c:v>Environmental conservation/ protection</c:v>
                </c:pt>
                <c:pt idx="1">
                  <c:v>Expensive</c:v>
                </c:pt>
                <c:pt idx="2">
                  <c:v>Cruelty of shark finning</c:v>
                </c:pt>
                <c:pt idx="3">
                  <c:v>Tasteless/ Do not like the taste</c:v>
                </c:pt>
                <c:pt idx="4">
                  <c:v>Saw shark awareness campaigns/ reports</c:v>
                </c:pt>
                <c:pt idx="5">
                  <c:v>Decline in population of sharks</c:v>
                </c:pt>
              </c:strCache>
            </c:strRef>
          </c:cat>
          <c:val>
            <c:numRef>
              <c:f>Sheet1!$D$2:$D$15</c:f>
              <c:numCache>
                <c:formatCode>0%</c:formatCode>
                <c:ptCount val="6"/>
                <c:pt idx="0">
                  <c:v>0.43</c:v>
                </c:pt>
                <c:pt idx="1">
                  <c:v>0.1</c:v>
                </c:pt>
                <c:pt idx="2">
                  <c:v>0.1</c:v>
                </c:pt>
                <c:pt idx="3">
                  <c:v>0.04</c:v>
                </c:pt>
                <c:pt idx="4">
                  <c:v>0.02</c:v>
                </c:pt>
                <c:pt idx="5">
                  <c:v>0.02</c:v>
                </c:pt>
              </c:numCache>
            </c:numRef>
          </c:val>
          <c:extLst xmlns:c15="http://schemas.microsoft.com/office/drawing/2012/chart">
            <c:ext xmlns:c16="http://schemas.microsoft.com/office/drawing/2014/chart" uri="{C3380CC4-5D6E-409C-BE32-E72D297353CC}">
              <c16:uniqueId val="{00000002-6ECC-4467-8030-253FAC285580}"/>
            </c:ext>
          </c:extLst>
        </c:ser>
        <c:dLbls>
          <c:showLegendKey val="0"/>
          <c:showVal val="0"/>
          <c:showCatName val="0"/>
          <c:showSerName val="0"/>
          <c:showPercent val="0"/>
          <c:showBubbleSize val="0"/>
        </c:dLbls>
        <c:gapWidth val="50"/>
        <c:axId val="685731608"/>
        <c:axId val="6857280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Mainland China</c:v>
                      </c:pt>
                    </c:strCache>
                  </c:strRef>
                </c:tx>
                <c:spPr>
                  <a:solidFill>
                    <a:srgbClr val="C00000"/>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D-6D07-4C20-9756-B87123B6384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6D07-4C20-9756-B87123B6384F}"/>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11-6D07-4C20-9756-B87123B6384F}"/>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6"/>
                      <c:pt idx="0">
                        <c:v>Environmental conservation/ protection</c:v>
                      </c:pt>
                      <c:pt idx="1">
                        <c:v>Expensive</c:v>
                      </c:pt>
                      <c:pt idx="2">
                        <c:v>Cruelty of shark finning</c:v>
                      </c:pt>
                      <c:pt idx="3">
                        <c:v>Tasteless/ Do not like the taste</c:v>
                      </c:pt>
                      <c:pt idx="4">
                        <c:v>Saw shark awareness campaigns/ reports</c:v>
                      </c:pt>
                      <c:pt idx="5">
                        <c:v>Decline in population of sharks</c:v>
                      </c:pt>
                    </c:strCache>
                  </c:strRef>
                </c:cat>
                <c:val>
                  <c:numRef>
                    <c:extLst>
                      <c:ext uri="{02D57815-91ED-43cb-92C2-25804820EDAC}">
                        <c15:formulaRef>
                          <c15:sqref>Sheet1!$B$2:$B$15</c15:sqref>
                        </c15:formulaRef>
                      </c:ext>
                    </c:extLst>
                    <c:numCache>
                      <c:formatCode>0%</c:formatCode>
                      <c:ptCount val="6"/>
                      <c:pt idx="0">
                        <c:v>0.33</c:v>
                      </c:pt>
                      <c:pt idx="1">
                        <c:v>0.15</c:v>
                      </c:pt>
                      <c:pt idx="2">
                        <c:v>0.06</c:v>
                      </c:pt>
                      <c:pt idx="3">
                        <c:v>0.12</c:v>
                      </c:pt>
                      <c:pt idx="4">
                        <c:v>0.08</c:v>
                      </c:pt>
                      <c:pt idx="5">
                        <c:v>0</c:v>
                      </c:pt>
                    </c:numCache>
                  </c:numRef>
                </c:val>
                <c:extLst>
                  <c:ext xmlns:c16="http://schemas.microsoft.com/office/drawing/2014/chart" uri="{C3380CC4-5D6E-409C-BE32-E72D297353CC}">
                    <c16:uniqueId val="{00000000-6ECC-4467-8030-253FAC2855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Hong Kong</c:v>
                      </c:pt>
                    </c:strCache>
                  </c:strRef>
                </c:tx>
                <c:spPr>
                  <a:solidFill>
                    <a:schemeClr val="accent4"/>
                  </a:solidFill>
                  <a:ln>
                    <a:noFill/>
                  </a:ln>
                </c:spPr>
                <c:invertIfNegative val="0"/>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Expensive</c:v>
                      </c:pt>
                      <c:pt idx="2">
                        <c:v>Cruelty of shark finning</c:v>
                      </c:pt>
                      <c:pt idx="3">
                        <c:v>Tasteless/ Do not like the taste</c:v>
                      </c:pt>
                      <c:pt idx="4">
                        <c:v>Saw shark awareness campaigns/ reports</c:v>
                      </c:pt>
                      <c:pt idx="5">
                        <c:v>Decline in population of sharks</c:v>
                      </c:pt>
                    </c:strCache>
                  </c:strRef>
                </c:cat>
                <c:val>
                  <c:numRef>
                    <c:extLst xmlns:c15="http://schemas.microsoft.com/office/drawing/2012/chart">
                      <c:ext xmlns:c15="http://schemas.microsoft.com/office/drawing/2012/chart" uri="{02D57815-91ED-43cb-92C2-25804820EDAC}">
                        <c15:formulaRef>
                          <c15:sqref>Sheet1!$C$2:$C$15</c15:sqref>
                        </c15:formulaRef>
                      </c:ext>
                    </c:extLst>
                    <c:numCache>
                      <c:formatCode>0%</c:formatCode>
                      <c:ptCount val="6"/>
                      <c:pt idx="0">
                        <c:v>0.46</c:v>
                      </c:pt>
                      <c:pt idx="1">
                        <c:v>0.08</c:v>
                      </c:pt>
                      <c:pt idx="2">
                        <c:v>0.1</c:v>
                      </c:pt>
                      <c:pt idx="3">
                        <c:v>0.04</c:v>
                      </c:pt>
                      <c:pt idx="4">
                        <c:v>0.01</c:v>
                      </c:pt>
                      <c:pt idx="5">
                        <c:v>0.04</c:v>
                      </c:pt>
                    </c:numCache>
                  </c:numRef>
                </c:val>
                <c:extLst xmlns:c15="http://schemas.microsoft.com/office/drawing/2012/chart">
                  <c:ext xmlns:c16="http://schemas.microsoft.com/office/drawing/2014/chart" uri="{C3380CC4-5D6E-409C-BE32-E72D297353CC}">
                    <c16:uniqueId val="{00000001-6ECC-4467-8030-253FAC2855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spPr>
                  <a:solidFill>
                    <a:schemeClr val="accent2"/>
                  </a:solidFill>
                  <a:ln>
                    <a:noFill/>
                  </a:ln>
                </c:spPr>
                <c:invertIfNegative val="0"/>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Expensive</c:v>
                      </c:pt>
                      <c:pt idx="2">
                        <c:v>Cruelty of shark finning</c:v>
                      </c:pt>
                      <c:pt idx="3">
                        <c:v>Tasteless/ Do not like the taste</c:v>
                      </c:pt>
                      <c:pt idx="4">
                        <c:v>Saw shark awareness campaigns/ reports</c:v>
                      </c:pt>
                      <c:pt idx="5">
                        <c:v>Decline in population of sharks</c:v>
                      </c:pt>
                    </c:strCache>
                  </c:strRef>
                </c:cat>
                <c:val>
                  <c:numRef>
                    <c:extLst xmlns:c15="http://schemas.microsoft.com/office/drawing/2012/chart">
                      <c:ext xmlns:c15="http://schemas.microsoft.com/office/drawing/2012/chart" uri="{02D57815-91ED-43cb-92C2-25804820EDAC}">
                        <c15:formulaRef>
                          <c15:sqref>Sheet1!$E$2:$E$15</c15:sqref>
                        </c15:formulaRef>
                      </c:ext>
                    </c:extLst>
                    <c:numCache>
                      <c:formatCode>0%</c:formatCode>
                      <c:ptCount val="6"/>
                      <c:pt idx="0">
                        <c:v>0.26</c:v>
                      </c:pt>
                      <c:pt idx="1">
                        <c:v>7.0000000000000007E-2</c:v>
                      </c:pt>
                      <c:pt idx="2">
                        <c:v>0.19</c:v>
                      </c:pt>
                      <c:pt idx="3">
                        <c:v>0.05</c:v>
                      </c:pt>
                      <c:pt idx="4">
                        <c:v>0.05</c:v>
                      </c:pt>
                      <c:pt idx="5">
                        <c:v>0.12</c:v>
                      </c:pt>
                    </c:numCache>
                  </c:numRef>
                </c:val>
                <c:extLst xmlns:c15="http://schemas.microsoft.com/office/drawing/2012/chart">
                  <c:ext xmlns:c16="http://schemas.microsoft.com/office/drawing/2014/chart" uri="{C3380CC4-5D6E-409C-BE32-E72D297353CC}">
                    <c16:uniqueId val="{00000003-6ECC-4467-8030-253FAC285580}"/>
                  </c:ext>
                </c:extLst>
              </c15:ser>
            </c15:filteredBarSeries>
          </c:ext>
        </c:extLst>
      </c:barChart>
      <c:catAx>
        <c:axId val="685731608"/>
        <c:scaling>
          <c:orientation val="minMax"/>
        </c:scaling>
        <c:delete val="0"/>
        <c:axPos val="b"/>
        <c:numFmt formatCode="General" sourceLinked="1"/>
        <c:majorTickMark val="out"/>
        <c:minorTickMark val="none"/>
        <c:tickLblPos val="none"/>
        <c:spPr>
          <a:noFill/>
          <a:ln w="9525" cap="flat" cmpd="sng" algn="ctr">
            <a:solidFill>
              <a:schemeClr val="tx2">
                <a:lumMod val="75000"/>
              </a:schemeClr>
            </a:solidFill>
            <a:round/>
          </a:ln>
          <a:effectLst/>
        </c:spPr>
        <c:txPr>
          <a:bodyPr rot="-60000000" vert="horz"/>
          <a:lstStyle/>
          <a:p>
            <a:pPr>
              <a:defRPr/>
            </a:pPr>
            <a:endParaRPr lang="en-US"/>
          </a:p>
        </c:txPr>
        <c:crossAx val="685728080"/>
        <c:crosses val="autoZero"/>
        <c:auto val="1"/>
        <c:lblAlgn val="ctr"/>
        <c:lblOffset val="100"/>
        <c:noMultiLvlLbl val="0"/>
      </c:catAx>
      <c:valAx>
        <c:axId val="685728080"/>
        <c:scaling>
          <c:orientation val="minMax"/>
          <c:max val="0.6"/>
          <c:min val="0"/>
        </c:scaling>
        <c:delete val="1"/>
        <c:axPos val="l"/>
        <c:numFmt formatCode="0%" sourceLinked="1"/>
        <c:majorTickMark val="out"/>
        <c:minorTickMark val="none"/>
        <c:tickLblPos val="nextTo"/>
        <c:crossAx val="68573160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57342111211403E-2"/>
          <c:y val="5.4398690241209698E-2"/>
          <c:w val="0.82293758425310704"/>
          <c:h val="0.75312071359272004"/>
        </c:manualLayout>
      </c:layout>
      <c:barChart>
        <c:barDir val="col"/>
        <c:grouping val="clustered"/>
        <c:varyColors val="0"/>
        <c:ser>
          <c:idx val="3"/>
          <c:order val="3"/>
          <c:tx>
            <c:strRef>
              <c:f>Sheet1!$E$1</c:f>
              <c:strCache>
                <c:ptCount val="1"/>
                <c:pt idx="0">
                  <c:v>Singapore</c:v>
                </c:pt>
              </c:strCache>
            </c:strRef>
          </c:tx>
          <c:spPr>
            <a:solidFill>
              <a:schemeClr val="accent2"/>
            </a:solidFill>
            <a:ln>
              <a:noFill/>
            </a:ln>
          </c:spPr>
          <c:invertIfNegative val="0"/>
          <c:dPt>
            <c:idx val="0"/>
            <c:invertIfNegative val="0"/>
            <c:bubble3D val="0"/>
            <c:spPr>
              <a:solidFill>
                <a:srgbClr val="2C296D"/>
              </a:solidFill>
              <a:ln>
                <a:noFill/>
              </a:ln>
            </c:spPr>
            <c:extLst>
              <c:ext xmlns:c16="http://schemas.microsoft.com/office/drawing/2014/chart" uri="{C3380CC4-5D6E-409C-BE32-E72D297353CC}">
                <c16:uniqueId val="{00000001-BDF0-4BDC-8419-91A8B54E25AD}"/>
              </c:ext>
            </c:extLst>
          </c:dPt>
          <c:dPt>
            <c:idx val="1"/>
            <c:invertIfNegative val="0"/>
            <c:bubble3D val="0"/>
            <c:spPr>
              <a:solidFill>
                <a:schemeClr val="tx2"/>
              </a:solidFill>
              <a:ln>
                <a:noFill/>
              </a:ln>
            </c:spPr>
            <c:extLst>
              <c:ext xmlns:c16="http://schemas.microsoft.com/office/drawing/2014/chart" uri="{C3380CC4-5D6E-409C-BE32-E72D297353CC}">
                <c16:uniqueId val="{00000003-BDF0-4BDC-8419-91A8B54E25AD}"/>
              </c:ext>
            </c:extLst>
          </c:dPt>
          <c:dPt>
            <c:idx val="2"/>
            <c:invertIfNegative val="0"/>
            <c:bubble3D val="0"/>
            <c:spPr>
              <a:solidFill>
                <a:schemeClr val="accent3"/>
              </a:solidFill>
              <a:ln>
                <a:noFill/>
              </a:ln>
            </c:spPr>
            <c:extLst>
              <c:ext xmlns:c16="http://schemas.microsoft.com/office/drawing/2014/chart" uri="{C3380CC4-5D6E-409C-BE32-E72D297353CC}">
                <c16:uniqueId val="{00000005-BDF0-4BDC-8419-91A8B54E25AD}"/>
              </c:ext>
            </c:extLst>
          </c:dPt>
          <c:dPt>
            <c:idx val="3"/>
            <c:invertIfNegative val="0"/>
            <c:bubble3D val="0"/>
            <c:spPr>
              <a:solidFill>
                <a:schemeClr val="accent4"/>
              </a:solidFill>
              <a:ln>
                <a:noFill/>
              </a:ln>
            </c:spPr>
            <c:extLst>
              <c:ext xmlns:c16="http://schemas.microsoft.com/office/drawing/2014/chart" uri="{C3380CC4-5D6E-409C-BE32-E72D297353CC}">
                <c16:uniqueId val="{00000007-BDF0-4BDC-8419-91A8B54E25AD}"/>
              </c:ext>
            </c:extLst>
          </c:dPt>
          <c:dPt>
            <c:idx val="4"/>
            <c:invertIfNegative val="0"/>
            <c:bubble3D val="0"/>
            <c:spPr>
              <a:solidFill>
                <a:srgbClr val="C00000"/>
              </a:solidFill>
              <a:ln>
                <a:noFill/>
              </a:ln>
            </c:spPr>
            <c:extLst>
              <c:ext xmlns:c16="http://schemas.microsoft.com/office/drawing/2014/chart" uri="{C3380CC4-5D6E-409C-BE32-E72D297353CC}">
                <c16:uniqueId val="{00000009-BDF0-4BDC-8419-91A8B54E25A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6"/>
                <c:pt idx="0">
                  <c:v>Environmental conservation/ protection</c:v>
                </c:pt>
                <c:pt idx="1">
                  <c:v>Cruelty of shark finning</c:v>
                </c:pt>
                <c:pt idx="2">
                  <c:v>Decline in population of sharks</c:v>
                </c:pt>
                <c:pt idx="3">
                  <c:v>Expensive</c:v>
                </c:pt>
                <c:pt idx="4">
                  <c:v>Tasteless/ Do not like the taste</c:v>
                </c:pt>
                <c:pt idx="5">
                  <c:v>Saw shark awareness campaigns/ reports</c:v>
                </c:pt>
              </c:strCache>
            </c:strRef>
          </c:cat>
          <c:val>
            <c:numRef>
              <c:f>Sheet1!$E$2:$E$15</c:f>
              <c:numCache>
                <c:formatCode>0%</c:formatCode>
                <c:ptCount val="6"/>
                <c:pt idx="0">
                  <c:v>0.26</c:v>
                </c:pt>
                <c:pt idx="1">
                  <c:v>0.19</c:v>
                </c:pt>
                <c:pt idx="2">
                  <c:v>0.12</c:v>
                </c:pt>
                <c:pt idx="3">
                  <c:v>7.0000000000000007E-2</c:v>
                </c:pt>
                <c:pt idx="4">
                  <c:v>0.05</c:v>
                </c:pt>
                <c:pt idx="5">
                  <c:v>0.05</c:v>
                </c:pt>
              </c:numCache>
            </c:numRef>
          </c:val>
          <c:extLst xmlns:c15="http://schemas.microsoft.com/office/drawing/2012/chart">
            <c:ext xmlns:c16="http://schemas.microsoft.com/office/drawing/2014/chart" uri="{C3380CC4-5D6E-409C-BE32-E72D297353CC}">
              <c16:uniqueId val="{00000003-6ECC-4467-8030-253FAC285580}"/>
            </c:ext>
          </c:extLst>
        </c:ser>
        <c:dLbls>
          <c:showLegendKey val="0"/>
          <c:showVal val="0"/>
          <c:showCatName val="0"/>
          <c:showSerName val="0"/>
          <c:showPercent val="0"/>
          <c:showBubbleSize val="0"/>
        </c:dLbls>
        <c:gapWidth val="50"/>
        <c:axId val="685732784"/>
        <c:axId val="68572847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Mainland China</c:v>
                      </c:pt>
                    </c:strCache>
                  </c:strRef>
                </c:tx>
                <c:spPr>
                  <a:solidFill>
                    <a:srgbClr val="C00000"/>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B-BDF0-4BDC-8419-91A8B54E25AD}"/>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BDF0-4BDC-8419-91A8B54E25AD}"/>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6"/>
                      <c:pt idx="0">
                        <c:v>Environmental conservation/ protection</c:v>
                      </c:pt>
                      <c:pt idx="1">
                        <c:v>Cruelty of shark finning</c:v>
                      </c:pt>
                      <c:pt idx="2">
                        <c:v>Decline in population of sharks</c:v>
                      </c:pt>
                      <c:pt idx="3">
                        <c:v>Expensive</c:v>
                      </c:pt>
                      <c:pt idx="4">
                        <c:v>Tasteless/ Do not like the taste</c:v>
                      </c:pt>
                      <c:pt idx="5">
                        <c:v>Saw shark awareness campaigns/ reports</c:v>
                      </c:pt>
                    </c:strCache>
                  </c:strRef>
                </c:cat>
                <c:val>
                  <c:numRef>
                    <c:extLst>
                      <c:ext uri="{02D57815-91ED-43cb-92C2-25804820EDAC}">
                        <c15:formulaRef>
                          <c15:sqref>Sheet1!$B$2:$B$15</c15:sqref>
                        </c15:formulaRef>
                      </c:ext>
                    </c:extLst>
                    <c:numCache>
                      <c:formatCode>0%</c:formatCode>
                      <c:ptCount val="6"/>
                      <c:pt idx="0">
                        <c:v>0.33</c:v>
                      </c:pt>
                      <c:pt idx="1">
                        <c:v>0.06</c:v>
                      </c:pt>
                      <c:pt idx="2">
                        <c:v>0</c:v>
                      </c:pt>
                      <c:pt idx="3">
                        <c:v>0.15</c:v>
                      </c:pt>
                      <c:pt idx="4">
                        <c:v>0.12</c:v>
                      </c:pt>
                      <c:pt idx="5">
                        <c:v>0.08</c:v>
                      </c:pt>
                    </c:numCache>
                  </c:numRef>
                </c:val>
                <c:extLst>
                  <c:ext xmlns:c16="http://schemas.microsoft.com/office/drawing/2014/chart" uri="{C3380CC4-5D6E-409C-BE32-E72D297353CC}">
                    <c16:uniqueId val="{00000000-6ECC-4467-8030-253FAC2855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Hong Kong</c:v>
                      </c:pt>
                    </c:strCache>
                  </c:strRef>
                </c:tx>
                <c:spPr>
                  <a:solidFill>
                    <a:schemeClr val="accent4"/>
                  </a:solidFill>
                  <a:ln>
                    <a:noFill/>
                  </a:ln>
                </c:spPr>
                <c:invertIfNegative val="0"/>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Cruelty of shark finning</c:v>
                      </c:pt>
                      <c:pt idx="2">
                        <c:v>Decline in population of sharks</c:v>
                      </c:pt>
                      <c:pt idx="3">
                        <c:v>Expensive</c:v>
                      </c:pt>
                      <c:pt idx="4">
                        <c:v>Tasteless/ Do not like the taste</c:v>
                      </c:pt>
                      <c:pt idx="5">
                        <c:v>Saw shark awareness campaigns/ reports</c:v>
                      </c:pt>
                    </c:strCache>
                  </c:strRef>
                </c:cat>
                <c:val>
                  <c:numRef>
                    <c:extLst xmlns:c15="http://schemas.microsoft.com/office/drawing/2012/chart">
                      <c:ext xmlns:c15="http://schemas.microsoft.com/office/drawing/2012/chart" uri="{02D57815-91ED-43cb-92C2-25804820EDAC}">
                        <c15:formulaRef>
                          <c15:sqref>Sheet1!$C$2:$C$15</c15:sqref>
                        </c15:formulaRef>
                      </c:ext>
                    </c:extLst>
                    <c:numCache>
                      <c:formatCode>0%</c:formatCode>
                      <c:ptCount val="6"/>
                      <c:pt idx="0">
                        <c:v>0.46</c:v>
                      </c:pt>
                      <c:pt idx="1">
                        <c:v>0.1</c:v>
                      </c:pt>
                      <c:pt idx="2">
                        <c:v>0.04</c:v>
                      </c:pt>
                      <c:pt idx="3">
                        <c:v>0.08</c:v>
                      </c:pt>
                      <c:pt idx="4">
                        <c:v>0.04</c:v>
                      </c:pt>
                      <c:pt idx="5">
                        <c:v>0.01</c:v>
                      </c:pt>
                    </c:numCache>
                  </c:numRef>
                </c:val>
                <c:extLst xmlns:c15="http://schemas.microsoft.com/office/drawing/2012/chart">
                  <c:ext xmlns:c16="http://schemas.microsoft.com/office/drawing/2014/chart" uri="{C3380CC4-5D6E-409C-BE32-E72D297353CC}">
                    <c16:uniqueId val="{00000001-6ECC-4467-8030-253FAC2855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spPr>
                  <a:solidFill>
                    <a:srgbClr val="FFFF99"/>
                  </a:solidFill>
                </c:spPr>
                <c:invertIfNegative val="0"/>
                <c:dPt>
                  <c:idx val="0"/>
                  <c:invertIfNegative val="0"/>
                  <c:bubble3D val="0"/>
                  <c:spPr>
                    <a:solidFill>
                      <a:srgbClr val="2C296D"/>
                    </a:solidFill>
                  </c:spPr>
                  <c:extLst xmlns:c15="http://schemas.microsoft.com/office/drawing/2012/chart">
                    <c:ext xmlns:c16="http://schemas.microsoft.com/office/drawing/2014/chart" uri="{C3380CC4-5D6E-409C-BE32-E72D297353CC}">
                      <c16:uniqueId val="{0000000F-BDF0-4BDC-8419-91A8B54E25AD}"/>
                    </c:ext>
                  </c:extLst>
                </c:dPt>
                <c:dPt>
                  <c:idx val="2"/>
                  <c:invertIfNegative val="0"/>
                  <c:bubble3D val="0"/>
                  <c:spPr>
                    <a:solidFill>
                      <a:schemeClr val="accent4"/>
                    </a:solidFill>
                  </c:spPr>
                  <c:extLst xmlns:c15="http://schemas.microsoft.com/office/drawing/2012/chart">
                    <c:ext xmlns:c16="http://schemas.microsoft.com/office/drawing/2014/chart" uri="{C3380CC4-5D6E-409C-BE32-E72D297353CC}">
                      <c16:uniqueId val="{00000011-BDF0-4BDC-8419-91A8B54E25AD}"/>
                    </c:ext>
                  </c:extLst>
                </c:dPt>
                <c:dPt>
                  <c:idx val="3"/>
                  <c:invertIfNegative val="0"/>
                  <c:bubble3D val="0"/>
                  <c:spPr>
                    <a:solidFill>
                      <a:srgbClr val="C00000"/>
                    </a:solidFill>
                  </c:spPr>
                  <c:extLst xmlns:c15="http://schemas.microsoft.com/office/drawing/2012/chart">
                    <c:ext xmlns:c16="http://schemas.microsoft.com/office/drawing/2014/chart" uri="{C3380CC4-5D6E-409C-BE32-E72D297353CC}">
                      <c16:uniqueId val="{00000013-BDF0-4BDC-8419-91A8B54E25AD}"/>
                    </c:ext>
                  </c:extLst>
                </c:dPt>
                <c:dPt>
                  <c:idx val="4"/>
                  <c:invertIfNegative val="0"/>
                  <c:bubble3D val="0"/>
                  <c:spPr>
                    <a:solidFill>
                      <a:schemeClr val="accent2"/>
                    </a:solidFill>
                  </c:spPr>
                  <c:extLst xmlns:c15="http://schemas.microsoft.com/office/drawing/2012/chart">
                    <c:ext xmlns:c16="http://schemas.microsoft.com/office/drawing/2014/chart" uri="{C3380CC4-5D6E-409C-BE32-E72D297353CC}">
                      <c16:uniqueId val="{00000015-BDF0-4BDC-8419-91A8B54E25AD}"/>
                    </c:ext>
                  </c:extLst>
                </c:dPt>
                <c:dLbls>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Sheet1!$A$2:$A$15</c15:sqref>
                        </c15:formulaRef>
                      </c:ext>
                    </c:extLst>
                    <c:strCache>
                      <c:ptCount val="6"/>
                      <c:pt idx="0">
                        <c:v>Environmental conservation/ protection</c:v>
                      </c:pt>
                      <c:pt idx="1">
                        <c:v>Cruelty of shark finning</c:v>
                      </c:pt>
                      <c:pt idx="2">
                        <c:v>Decline in population of sharks</c:v>
                      </c:pt>
                      <c:pt idx="3">
                        <c:v>Expensive</c:v>
                      </c:pt>
                      <c:pt idx="4">
                        <c:v>Tasteless/ Do not like the taste</c:v>
                      </c:pt>
                      <c:pt idx="5">
                        <c:v>Saw shark awareness campaigns/ reports</c:v>
                      </c:pt>
                    </c:strCache>
                  </c:strRef>
                </c:cat>
                <c:val>
                  <c:numRef>
                    <c:extLst xmlns:c15="http://schemas.microsoft.com/office/drawing/2012/chart">
                      <c:ext xmlns:c15="http://schemas.microsoft.com/office/drawing/2012/chart" uri="{02D57815-91ED-43cb-92C2-25804820EDAC}">
                        <c15:formulaRef>
                          <c15:sqref>Sheet1!$D$2:$D$15</c15:sqref>
                        </c15:formulaRef>
                      </c:ext>
                    </c:extLst>
                    <c:numCache>
                      <c:formatCode>0%</c:formatCode>
                      <c:ptCount val="6"/>
                      <c:pt idx="0">
                        <c:v>0.43</c:v>
                      </c:pt>
                      <c:pt idx="1">
                        <c:v>0.1</c:v>
                      </c:pt>
                      <c:pt idx="2">
                        <c:v>0.02</c:v>
                      </c:pt>
                      <c:pt idx="3">
                        <c:v>0.1</c:v>
                      </c:pt>
                      <c:pt idx="4">
                        <c:v>0.04</c:v>
                      </c:pt>
                      <c:pt idx="5">
                        <c:v>0.02</c:v>
                      </c:pt>
                    </c:numCache>
                  </c:numRef>
                </c:val>
                <c:extLst xmlns:c15="http://schemas.microsoft.com/office/drawing/2012/chart">
                  <c:ext xmlns:c16="http://schemas.microsoft.com/office/drawing/2014/chart" uri="{C3380CC4-5D6E-409C-BE32-E72D297353CC}">
                    <c16:uniqueId val="{00000002-6ECC-4467-8030-253FAC285580}"/>
                  </c:ext>
                </c:extLst>
              </c15:ser>
            </c15:filteredBarSeries>
          </c:ext>
        </c:extLst>
      </c:barChart>
      <c:catAx>
        <c:axId val="685732784"/>
        <c:scaling>
          <c:orientation val="minMax"/>
        </c:scaling>
        <c:delete val="0"/>
        <c:axPos val="b"/>
        <c:numFmt formatCode="General" sourceLinked="1"/>
        <c:majorTickMark val="out"/>
        <c:minorTickMark val="none"/>
        <c:tickLblPos val="none"/>
        <c:spPr>
          <a:noFill/>
          <a:ln w="9525" cap="flat" cmpd="sng" algn="ctr">
            <a:solidFill>
              <a:schemeClr val="tx2">
                <a:lumMod val="75000"/>
              </a:schemeClr>
            </a:solidFill>
            <a:round/>
          </a:ln>
          <a:effectLst/>
        </c:spPr>
        <c:txPr>
          <a:bodyPr rot="-60000000" vert="horz"/>
          <a:lstStyle/>
          <a:p>
            <a:pPr>
              <a:defRPr/>
            </a:pPr>
            <a:endParaRPr lang="en-US"/>
          </a:p>
        </c:txPr>
        <c:crossAx val="685728472"/>
        <c:crosses val="autoZero"/>
        <c:auto val="1"/>
        <c:lblAlgn val="ctr"/>
        <c:lblOffset val="100"/>
        <c:noMultiLvlLbl val="0"/>
      </c:catAx>
      <c:valAx>
        <c:axId val="685728472"/>
        <c:scaling>
          <c:orientation val="minMax"/>
          <c:max val="0.6"/>
          <c:min val="0"/>
        </c:scaling>
        <c:delete val="1"/>
        <c:axPos val="l"/>
        <c:numFmt formatCode="0%" sourceLinked="1"/>
        <c:majorTickMark val="out"/>
        <c:minorTickMark val="none"/>
        <c:tickLblPos val="nextTo"/>
        <c:crossAx val="685732784"/>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414732192876"/>
          <c:y val="9.0886833939804994E-3"/>
          <c:w val="0.53116829626002304"/>
          <c:h val="0.68503310369016901"/>
        </c:manualLayout>
      </c:layout>
      <c:barChart>
        <c:barDir val="bar"/>
        <c:grouping val="stacked"/>
        <c:varyColors val="0"/>
        <c:ser>
          <c:idx val="0"/>
          <c:order val="0"/>
          <c:tx>
            <c:strRef>
              <c:f>Sheet1!$B$1</c:f>
              <c:strCache>
                <c:ptCount val="1"/>
                <c:pt idx="0">
                  <c:v>5. I would definitely eat meals containing shark fin soup more frequently</c:v>
                </c:pt>
              </c:strCache>
            </c:strRef>
          </c:tx>
          <c:spPr>
            <a:solidFill>
              <a:srgbClr val="C0000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A237-4BEB-A02F-B005D38A53EC}"/>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Mainland China</c:v>
                </c:pt>
                <c:pt idx="1">
                  <c:v>Hong Kong, SAR</c:v>
                </c:pt>
                <c:pt idx="2">
                  <c:v>Taiwan (POC)</c:v>
                </c:pt>
                <c:pt idx="3">
                  <c:v>Singapore</c:v>
                </c:pt>
              </c:strCache>
            </c:strRef>
          </c:cat>
          <c:val>
            <c:numRef>
              <c:f>Sheet1!$B$2:$B$5</c:f>
              <c:numCache>
                <c:formatCode>0%</c:formatCode>
                <c:ptCount val="4"/>
                <c:pt idx="0">
                  <c:v>0.12</c:v>
                </c:pt>
                <c:pt idx="1">
                  <c:v>0.03</c:v>
                </c:pt>
                <c:pt idx="2">
                  <c:v>0.04</c:v>
                </c:pt>
                <c:pt idx="3">
                  <c:v>0.05</c:v>
                </c:pt>
              </c:numCache>
            </c:numRef>
          </c:val>
          <c:extLst>
            <c:ext xmlns:c16="http://schemas.microsoft.com/office/drawing/2014/chart" uri="{C3380CC4-5D6E-409C-BE32-E72D297353CC}">
              <c16:uniqueId val="{00000000-6ECC-4467-8030-253FAC285580}"/>
            </c:ext>
          </c:extLst>
        </c:ser>
        <c:ser>
          <c:idx val="1"/>
          <c:order val="1"/>
          <c:tx>
            <c:strRef>
              <c:f>Sheet1!$C$1</c:f>
              <c:strCache>
                <c:ptCount val="1"/>
                <c:pt idx="0">
                  <c:v>4. I would probably eat meals containing shark fin soup more frequently</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900">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Sheet1!$C$2:$C$5</c:f>
              <c:numCache>
                <c:formatCode>0%</c:formatCode>
                <c:ptCount val="4"/>
                <c:pt idx="0">
                  <c:v>0.2</c:v>
                </c:pt>
                <c:pt idx="1">
                  <c:v>0.04</c:v>
                </c:pt>
                <c:pt idx="2">
                  <c:v>7.0000000000000007E-2</c:v>
                </c:pt>
                <c:pt idx="3">
                  <c:v>7.0000000000000007E-2</c:v>
                </c:pt>
              </c:numCache>
            </c:numRef>
          </c:val>
          <c:extLst>
            <c:ext xmlns:c16="http://schemas.microsoft.com/office/drawing/2014/chart" uri="{C3380CC4-5D6E-409C-BE32-E72D297353CC}">
              <c16:uniqueId val="{00000001-6ECC-4467-8030-253FAC285580}"/>
            </c:ext>
          </c:extLst>
        </c:ser>
        <c:ser>
          <c:idx val="2"/>
          <c:order val="2"/>
          <c:tx>
            <c:strRef>
              <c:f>Sheet1!$D$1</c:f>
              <c:strCache>
                <c:ptCount val="1"/>
                <c:pt idx="0">
                  <c:v>3. No change</c:v>
                </c:pt>
              </c:strCache>
            </c:strRef>
          </c:tx>
          <c:spPr>
            <a:solidFill>
              <a:srgbClr val="FFFF99"/>
            </a:solidFill>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Sheet1!$D$2:$D$5</c:f>
              <c:numCache>
                <c:formatCode>0%</c:formatCode>
                <c:ptCount val="4"/>
                <c:pt idx="0">
                  <c:v>0.24</c:v>
                </c:pt>
                <c:pt idx="1">
                  <c:v>0.23</c:v>
                </c:pt>
                <c:pt idx="2">
                  <c:v>0.19</c:v>
                </c:pt>
                <c:pt idx="3">
                  <c:v>0.33</c:v>
                </c:pt>
              </c:numCache>
            </c:numRef>
          </c:val>
          <c:extLst>
            <c:ext xmlns:c16="http://schemas.microsoft.com/office/drawing/2014/chart" uri="{C3380CC4-5D6E-409C-BE32-E72D297353CC}">
              <c16:uniqueId val="{00000002-6ECC-4467-8030-253FAC285580}"/>
            </c:ext>
          </c:extLst>
        </c:ser>
        <c:ser>
          <c:idx val="3"/>
          <c:order val="3"/>
          <c:tx>
            <c:strRef>
              <c:f>Sheet1!$E$1</c:f>
              <c:strCache>
                <c:ptCount val="1"/>
                <c:pt idx="0">
                  <c:v>2. I would probably eat meals containing shark fin soup less frequently</c:v>
                </c:pt>
              </c:strCache>
            </c:strRef>
          </c:tx>
          <c:spPr>
            <a:solidFill>
              <a:schemeClr val="accent2"/>
            </a:solidFill>
            <a:ln>
              <a:no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Sheet1!$E$2:$E$5</c:f>
              <c:numCache>
                <c:formatCode>0%</c:formatCode>
                <c:ptCount val="4"/>
                <c:pt idx="0">
                  <c:v>0.22</c:v>
                </c:pt>
                <c:pt idx="1">
                  <c:v>0.25</c:v>
                </c:pt>
                <c:pt idx="2">
                  <c:v>0.25</c:v>
                </c:pt>
                <c:pt idx="3">
                  <c:v>0.19</c:v>
                </c:pt>
              </c:numCache>
            </c:numRef>
          </c:val>
          <c:extLst>
            <c:ext xmlns:c16="http://schemas.microsoft.com/office/drawing/2014/chart" uri="{C3380CC4-5D6E-409C-BE32-E72D297353CC}">
              <c16:uniqueId val="{00000003-6ECC-4467-8030-253FAC285580}"/>
            </c:ext>
          </c:extLst>
        </c:ser>
        <c:ser>
          <c:idx val="4"/>
          <c:order val="4"/>
          <c:tx>
            <c:strRef>
              <c:f>Sheet1!$F$1</c:f>
              <c:strCache>
                <c:ptCount val="1"/>
                <c:pt idx="0">
                  <c:v>1. I would definitely eat meals containing shark fin soup less frequently</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Sheet1!$F$2:$F$5</c:f>
              <c:numCache>
                <c:formatCode>0%</c:formatCode>
                <c:ptCount val="4"/>
                <c:pt idx="0">
                  <c:v>0.2</c:v>
                </c:pt>
                <c:pt idx="1">
                  <c:v>0.4</c:v>
                </c:pt>
                <c:pt idx="2">
                  <c:v>0.41</c:v>
                </c:pt>
                <c:pt idx="3">
                  <c:v>0.27</c:v>
                </c:pt>
              </c:numCache>
            </c:numRef>
          </c:val>
          <c:extLst>
            <c:ext xmlns:c16="http://schemas.microsoft.com/office/drawing/2014/chart" uri="{C3380CC4-5D6E-409C-BE32-E72D297353CC}">
              <c16:uniqueId val="{00000005-6ECC-4467-8030-253FAC285580}"/>
            </c:ext>
          </c:extLst>
        </c:ser>
        <c:ser>
          <c:idx val="5"/>
          <c:order val="5"/>
          <c:tx>
            <c:strRef>
              <c:f>Sheet1!$G$1</c:f>
              <c:strCache>
                <c:ptCount val="1"/>
                <c:pt idx="0">
                  <c:v>Don't Know</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Sheet1!$G$2:$G$5</c:f>
              <c:numCache>
                <c:formatCode>0%</c:formatCode>
                <c:ptCount val="4"/>
                <c:pt idx="0">
                  <c:v>0.02</c:v>
                </c:pt>
                <c:pt idx="1">
                  <c:v>7.0000000000000007E-2</c:v>
                </c:pt>
                <c:pt idx="2">
                  <c:v>0.05</c:v>
                </c:pt>
                <c:pt idx="3">
                  <c:v>0.08</c:v>
                </c:pt>
              </c:numCache>
            </c:numRef>
          </c:val>
          <c:extLst>
            <c:ext xmlns:c16="http://schemas.microsoft.com/office/drawing/2014/chart" uri="{C3380CC4-5D6E-409C-BE32-E72D297353CC}">
              <c16:uniqueId val="{00000000-7373-45B7-9112-10D0EB2A43C4}"/>
            </c:ext>
          </c:extLst>
        </c:ser>
        <c:dLbls>
          <c:dLblPos val="ctr"/>
          <c:showLegendKey val="0"/>
          <c:showVal val="1"/>
          <c:showCatName val="0"/>
          <c:showSerName val="0"/>
          <c:showPercent val="0"/>
          <c:showBubbleSize val="0"/>
        </c:dLbls>
        <c:gapWidth val="28"/>
        <c:overlap val="100"/>
        <c:axId val="411163712"/>
        <c:axId val="411160184"/>
        <c:extLst/>
      </c:barChart>
      <c:catAx>
        <c:axId val="4111637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defRPr sz="1100"/>
            </a:pPr>
            <a:endParaRPr lang="en-US"/>
          </a:p>
        </c:txPr>
        <c:crossAx val="411160184"/>
        <c:crosses val="autoZero"/>
        <c:auto val="1"/>
        <c:lblAlgn val="ctr"/>
        <c:lblOffset val="100"/>
        <c:noMultiLvlLbl val="0"/>
      </c:catAx>
      <c:valAx>
        <c:axId val="411160184"/>
        <c:scaling>
          <c:orientation val="minMax"/>
          <c:max val="1"/>
          <c:min val="0"/>
        </c:scaling>
        <c:delete val="1"/>
        <c:axPos val="t"/>
        <c:numFmt formatCode="0%" sourceLinked="1"/>
        <c:majorTickMark val="out"/>
        <c:minorTickMark val="none"/>
        <c:tickLblPos val="nextTo"/>
        <c:crossAx val="411163712"/>
        <c:crosses val="autoZero"/>
        <c:crossBetween val="between"/>
      </c:valAx>
      <c:spPr>
        <a:noFill/>
        <a:ln>
          <a:noFill/>
        </a:ln>
        <a:effectLst/>
      </c:spPr>
    </c:plotArea>
    <c:legend>
      <c:legendPos val="b"/>
      <c:legendEntry>
        <c:idx val="0"/>
        <c:txPr>
          <a:bodyPr/>
          <a:lstStyle/>
          <a:p>
            <a:pPr>
              <a:defRPr sz="1000"/>
            </a:pPr>
            <a:endParaRPr lang="en-US"/>
          </a:p>
        </c:txPr>
      </c:legendEntry>
      <c:layout>
        <c:manualLayout>
          <c:xMode val="edge"/>
          <c:yMode val="edge"/>
          <c:x val="0.15046102467632341"/>
          <c:y val="0.74867269570786787"/>
          <c:w val="0.84127943159332796"/>
          <c:h val="0.237404594290966"/>
        </c:manualLayout>
      </c:layout>
      <c:overlay val="0"/>
      <c:txPr>
        <a:bodyPr/>
        <a:lstStyle/>
        <a:p>
          <a:pPr>
            <a:defRPr sz="1000"/>
          </a:pPr>
          <a:endParaRPr lang="en-US"/>
        </a:p>
      </c:txPr>
    </c:legend>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51846690194301"/>
          <c:y val="2.17060733939659E-3"/>
          <c:w val="0.443606159493313"/>
          <c:h val="1"/>
        </c:manualLayout>
      </c:layout>
      <c:barChart>
        <c:barDir val="bar"/>
        <c:grouping val="clustered"/>
        <c:varyColors val="0"/>
        <c:ser>
          <c:idx val="0"/>
          <c:order val="0"/>
          <c:tx>
            <c:strRef>
              <c:f>Sheet1!$B$1</c:f>
              <c:strCache>
                <c:ptCount val="1"/>
                <c:pt idx="0">
                  <c:v>Mainland China</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D6A8-41AF-B160-237B9F649E6D}"/>
              </c:ext>
            </c:extLst>
          </c:dPt>
          <c:dPt>
            <c:idx val="1"/>
            <c:invertIfNegative val="0"/>
            <c:bubble3D val="0"/>
            <c:extLst>
              <c:ext xmlns:c16="http://schemas.microsoft.com/office/drawing/2014/chart" uri="{C3380CC4-5D6E-409C-BE32-E72D297353CC}">
                <c16:uniqueId val="{00000001-D6A8-41AF-B160-237B9F649E6D}"/>
              </c:ext>
            </c:extLst>
          </c:dPt>
          <c:dPt>
            <c:idx val="3"/>
            <c:invertIfNegative val="0"/>
            <c:bubble3D val="0"/>
            <c:extLst>
              <c:ext xmlns:c16="http://schemas.microsoft.com/office/drawing/2014/chart" uri="{C3380CC4-5D6E-409C-BE32-E72D297353CC}">
                <c16:uniqueId val="{00000002-D6A8-41AF-B160-237B9F649E6D}"/>
              </c:ext>
            </c:extLst>
          </c:dPt>
          <c:dPt>
            <c:idx val="4"/>
            <c:invertIfNegative val="0"/>
            <c:bubble3D val="0"/>
            <c:extLst>
              <c:ext xmlns:c16="http://schemas.microsoft.com/office/drawing/2014/chart" uri="{C3380CC4-5D6E-409C-BE32-E72D297353CC}">
                <c16:uniqueId val="{00000003-D6A8-41AF-B160-237B9F649E6D}"/>
              </c:ext>
            </c:extLst>
          </c:dPt>
          <c:dPt>
            <c:idx val="5"/>
            <c:invertIfNegative val="0"/>
            <c:bubble3D val="0"/>
            <c:extLst>
              <c:ext xmlns:c16="http://schemas.microsoft.com/office/drawing/2014/chart" uri="{C3380CC4-5D6E-409C-BE32-E72D297353CC}">
                <c16:uniqueId val="{00000004-D6A8-41AF-B160-237B9F649E6D}"/>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Friends reunions</c:v>
                </c:pt>
                <c:pt idx="1">
                  <c:v>Family events</c:v>
                </c:pt>
                <c:pt idx="2">
                  <c:v>At a restaurant</c:v>
                </c:pt>
                <c:pt idx="3">
                  <c:v>Birthday banquets</c:v>
                </c:pt>
                <c:pt idx="4">
                  <c:v>Chinese New Year</c:v>
                </c:pt>
                <c:pt idx="5">
                  <c:v>Business meetings</c:v>
                </c:pt>
                <c:pt idx="6">
                  <c:v>Wedding</c:v>
                </c:pt>
                <c:pt idx="7">
                  <c:v>Anniversary</c:v>
                </c:pt>
                <c:pt idx="8">
                  <c:v>Full-moon banquets</c:v>
                </c:pt>
                <c:pt idx="9">
                  <c:v>Retirement banquets</c:v>
                </c:pt>
              </c:strCache>
            </c:strRef>
          </c:cat>
          <c:val>
            <c:numRef>
              <c:f>Sheet1!$B$2:$B$12</c:f>
              <c:numCache>
                <c:formatCode>0%</c:formatCode>
                <c:ptCount val="10"/>
                <c:pt idx="0">
                  <c:v>0.4</c:v>
                </c:pt>
                <c:pt idx="1">
                  <c:v>0.34</c:v>
                </c:pt>
                <c:pt idx="2">
                  <c:v>0.32</c:v>
                </c:pt>
                <c:pt idx="3">
                  <c:v>0.27</c:v>
                </c:pt>
                <c:pt idx="4">
                  <c:v>0.25</c:v>
                </c:pt>
                <c:pt idx="5">
                  <c:v>0.22</c:v>
                </c:pt>
                <c:pt idx="6">
                  <c:v>0.22</c:v>
                </c:pt>
                <c:pt idx="7">
                  <c:v>0.18</c:v>
                </c:pt>
                <c:pt idx="8">
                  <c:v>0.14000000000000001</c:v>
                </c:pt>
                <c:pt idx="9">
                  <c:v>0.08</c:v>
                </c:pt>
              </c:numCache>
            </c:numRef>
          </c:val>
          <c:extLst>
            <c:ext xmlns:c16="http://schemas.microsoft.com/office/drawing/2014/chart" uri="{C3380CC4-5D6E-409C-BE32-E72D297353CC}">
              <c16:uniqueId val="{00000000-6ECC-4467-8030-253FAC285580}"/>
            </c:ext>
          </c:extLst>
        </c:ser>
        <c:dLbls>
          <c:showLegendKey val="0"/>
          <c:showVal val="0"/>
          <c:showCatName val="0"/>
          <c:showSerName val="0"/>
          <c:showPercent val="0"/>
          <c:showBubbleSize val="0"/>
        </c:dLbls>
        <c:gapWidth val="50"/>
        <c:axId val="411142936"/>
        <c:axId val="41114372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Hong Kong</c:v>
                      </c:pt>
                    </c:strCache>
                  </c:strRef>
                </c:tx>
                <c:spPr>
                  <a:solidFill>
                    <a:schemeClr val="accent4"/>
                  </a:solidFill>
                  <a:ln>
                    <a:noFill/>
                  </a:ln>
                </c:spPr>
                <c:invertIfNegative val="0"/>
                <c:cat>
                  <c:strRef>
                    <c:extLst>
                      <c:ext uri="{02D57815-91ED-43cb-92C2-25804820EDAC}">
                        <c15:formulaRef>
                          <c15:sqref>Sheet1!$A$2:$A$12</c15:sqref>
                        </c15:formulaRef>
                      </c:ext>
                    </c:extLst>
                    <c:strCache>
                      <c:ptCount val="10"/>
                      <c:pt idx="0">
                        <c:v>Friends reunions</c:v>
                      </c:pt>
                      <c:pt idx="1">
                        <c:v>Family events</c:v>
                      </c:pt>
                      <c:pt idx="2">
                        <c:v>At a restaurant</c:v>
                      </c:pt>
                      <c:pt idx="3">
                        <c:v>Birthday banquets</c:v>
                      </c:pt>
                      <c:pt idx="4">
                        <c:v>Chinese New Year</c:v>
                      </c:pt>
                      <c:pt idx="5">
                        <c:v>Business meetings</c:v>
                      </c:pt>
                      <c:pt idx="6">
                        <c:v>Wedding</c:v>
                      </c:pt>
                      <c:pt idx="7">
                        <c:v>Anniversary</c:v>
                      </c:pt>
                      <c:pt idx="8">
                        <c:v>Full-moon banquets</c:v>
                      </c:pt>
                      <c:pt idx="9">
                        <c:v>Retirement banquets</c:v>
                      </c:pt>
                    </c:strCache>
                  </c:strRef>
                </c:cat>
                <c:val>
                  <c:numRef>
                    <c:extLst>
                      <c:ext uri="{02D57815-91ED-43cb-92C2-25804820EDAC}">
                        <c15:formulaRef>
                          <c15:sqref>Sheet1!$C$2:$C$12</c15:sqref>
                        </c15:formulaRef>
                      </c:ext>
                    </c:extLst>
                    <c:numCache>
                      <c:formatCode>0%</c:formatCode>
                      <c:ptCount val="10"/>
                      <c:pt idx="0">
                        <c:v>0.09</c:v>
                      </c:pt>
                      <c:pt idx="1">
                        <c:v>0.16</c:v>
                      </c:pt>
                      <c:pt idx="2">
                        <c:v>0.05</c:v>
                      </c:pt>
                      <c:pt idx="3">
                        <c:v>0.13</c:v>
                      </c:pt>
                      <c:pt idx="4">
                        <c:v>0.21</c:v>
                      </c:pt>
                      <c:pt idx="5">
                        <c:v>0.21</c:v>
                      </c:pt>
                      <c:pt idx="6">
                        <c:v>0.61</c:v>
                      </c:pt>
                      <c:pt idx="7">
                        <c:v>0.1</c:v>
                      </c:pt>
                      <c:pt idx="8">
                        <c:v>7.0000000000000007E-2</c:v>
                      </c:pt>
                      <c:pt idx="9">
                        <c:v>0.03</c:v>
                      </c:pt>
                    </c:numCache>
                  </c:numRef>
                </c:val>
                <c:extLst>
                  <c:ext xmlns:c16="http://schemas.microsoft.com/office/drawing/2014/chart" uri="{C3380CC4-5D6E-409C-BE32-E72D297353CC}">
                    <c16:uniqueId val="{00000001-6ECC-4467-8030-253FAC2855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spPr>
                  <a:solidFill>
                    <a:srgbClr val="FFFF99"/>
                  </a:solidFill>
                </c:spPr>
                <c:invertIfNegative val="0"/>
                <c:cat>
                  <c:strRef>
                    <c:extLst xmlns:c15="http://schemas.microsoft.com/office/drawing/2012/chart">
                      <c:ext xmlns:c15="http://schemas.microsoft.com/office/drawing/2012/chart" uri="{02D57815-91ED-43cb-92C2-25804820EDAC}">
                        <c15:formulaRef>
                          <c15:sqref>Sheet1!$A$2:$A$12</c15:sqref>
                        </c15:formulaRef>
                      </c:ext>
                    </c:extLst>
                    <c:strCache>
                      <c:ptCount val="10"/>
                      <c:pt idx="0">
                        <c:v>Friends reunions</c:v>
                      </c:pt>
                      <c:pt idx="1">
                        <c:v>Family events</c:v>
                      </c:pt>
                      <c:pt idx="2">
                        <c:v>At a restaurant</c:v>
                      </c:pt>
                      <c:pt idx="3">
                        <c:v>Birthday banquets</c:v>
                      </c:pt>
                      <c:pt idx="4">
                        <c:v>Chinese New Year</c:v>
                      </c:pt>
                      <c:pt idx="5">
                        <c:v>Business meetings</c:v>
                      </c:pt>
                      <c:pt idx="6">
                        <c:v>Wedding</c:v>
                      </c:pt>
                      <c:pt idx="7">
                        <c:v>Anniversary</c:v>
                      </c:pt>
                      <c:pt idx="8">
                        <c:v>Full-moon banquets</c:v>
                      </c:pt>
                      <c:pt idx="9">
                        <c:v>Retirement banquets</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0%</c:formatCode>
                      <c:ptCount val="10"/>
                      <c:pt idx="0">
                        <c:v>0.17</c:v>
                      </c:pt>
                      <c:pt idx="1">
                        <c:v>0.24</c:v>
                      </c:pt>
                      <c:pt idx="2">
                        <c:v>0.4</c:v>
                      </c:pt>
                      <c:pt idx="3">
                        <c:v>0.1</c:v>
                      </c:pt>
                      <c:pt idx="4">
                        <c:v>0.2</c:v>
                      </c:pt>
                      <c:pt idx="5">
                        <c:v>0.15</c:v>
                      </c:pt>
                      <c:pt idx="6">
                        <c:v>0.56000000000000005</c:v>
                      </c:pt>
                      <c:pt idx="7">
                        <c:v>0.05</c:v>
                      </c:pt>
                      <c:pt idx="8">
                        <c:v>0.03</c:v>
                      </c:pt>
                      <c:pt idx="9">
                        <c:v>0.03</c:v>
                      </c:pt>
                    </c:numCache>
                  </c:numRef>
                </c:val>
                <c:extLst xmlns:c15="http://schemas.microsoft.com/office/drawing/2012/chart">
                  <c:ext xmlns:c16="http://schemas.microsoft.com/office/drawing/2014/chart" uri="{C3380CC4-5D6E-409C-BE32-E72D297353CC}">
                    <c16:uniqueId val="{00000002-6ECC-4467-8030-253FAC2855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spPr>
                  <a:solidFill>
                    <a:schemeClr val="accent2"/>
                  </a:solidFill>
                  <a:ln>
                    <a:noFill/>
                  </a:ln>
                </c:spPr>
                <c:invertIfNegative val="0"/>
                <c:cat>
                  <c:strRef>
                    <c:extLst xmlns:c15="http://schemas.microsoft.com/office/drawing/2012/chart">
                      <c:ext xmlns:c15="http://schemas.microsoft.com/office/drawing/2012/chart" uri="{02D57815-91ED-43cb-92C2-25804820EDAC}">
                        <c15:formulaRef>
                          <c15:sqref>Sheet1!$A$2:$A$12</c15:sqref>
                        </c15:formulaRef>
                      </c:ext>
                    </c:extLst>
                    <c:strCache>
                      <c:ptCount val="10"/>
                      <c:pt idx="0">
                        <c:v>Friends reunions</c:v>
                      </c:pt>
                      <c:pt idx="1">
                        <c:v>Family events</c:v>
                      </c:pt>
                      <c:pt idx="2">
                        <c:v>At a restaurant</c:v>
                      </c:pt>
                      <c:pt idx="3">
                        <c:v>Birthday banquets</c:v>
                      </c:pt>
                      <c:pt idx="4">
                        <c:v>Chinese New Year</c:v>
                      </c:pt>
                      <c:pt idx="5">
                        <c:v>Business meetings</c:v>
                      </c:pt>
                      <c:pt idx="6">
                        <c:v>Wedding</c:v>
                      </c:pt>
                      <c:pt idx="7">
                        <c:v>Anniversary</c:v>
                      </c:pt>
                      <c:pt idx="8">
                        <c:v>Full-moon banquets</c:v>
                      </c:pt>
                      <c:pt idx="9">
                        <c:v>Retirement banquets</c:v>
                      </c:pt>
                    </c:strCache>
                  </c:strRef>
                </c:cat>
                <c:val>
                  <c:numRef>
                    <c:extLst xmlns:c15="http://schemas.microsoft.com/office/drawing/2012/chart">
                      <c:ext xmlns:c15="http://schemas.microsoft.com/office/drawing/2012/chart" uri="{02D57815-91ED-43cb-92C2-25804820EDAC}">
                        <c15:formulaRef>
                          <c15:sqref>Sheet1!$E$2:$E$12</c15:sqref>
                        </c15:formulaRef>
                      </c:ext>
                    </c:extLst>
                    <c:numCache>
                      <c:formatCode>0%</c:formatCode>
                      <c:ptCount val="10"/>
                      <c:pt idx="0">
                        <c:v>0.09</c:v>
                      </c:pt>
                      <c:pt idx="1">
                        <c:v>0.19</c:v>
                      </c:pt>
                      <c:pt idx="2">
                        <c:v>0.36</c:v>
                      </c:pt>
                      <c:pt idx="3">
                        <c:v>0.09</c:v>
                      </c:pt>
                      <c:pt idx="4">
                        <c:v>0.32</c:v>
                      </c:pt>
                      <c:pt idx="5">
                        <c:v>0.14000000000000001</c:v>
                      </c:pt>
                      <c:pt idx="6">
                        <c:v>0.61</c:v>
                      </c:pt>
                      <c:pt idx="7">
                        <c:v>7.0000000000000007E-2</c:v>
                      </c:pt>
                      <c:pt idx="8">
                        <c:v>0.02</c:v>
                      </c:pt>
                      <c:pt idx="9">
                        <c:v>0.02</c:v>
                      </c:pt>
                    </c:numCache>
                  </c:numRef>
                </c:val>
                <c:extLst xmlns:c15="http://schemas.microsoft.com/office/drawing/2012/chart">
                  <c:ext xmlns:c16="http://schemas.microsoft.com/office/drawing/2014/chart" uri="{C3380CC4-5D6E-409C-BE32-E72D297353CC}">
                    <c16:uniqueId val="{00000003-6ECC-4467-8030-253FAC285580}"/>
                  </c:ext>
                </c:extLst>
              </c15:ser>
            </c15:filteredBarSeries>
          </c:ext>
        </c:extLst>
      </c:barChart>
      <c:catAx>
        <c:axId val="411142936"/>
        <c:scaling>
          <c:orientation val="maxMin"/>
        </c:scaling>
        <c:delete val="0"/>
        <c:axPos val="l"/>
        <c:numFmt formatCode="General" sourceLinked="1"/>
        <c:majorTickMark val="out"/>
        <c:minorTickMark val="none"/>
        <c:tickLblPos val="nextTo"/>
        <c:spPr>
          <a:noFill/>
          <a:ln w="9525" cap="flat" cmpd="sng" algn="ctr">
            <a:solidFill>
              <a:schemeClr val="tx2">
                <a:lumMod val="75000"/>
              </a:schemeClr>
            </a:solidFill>
            <a:round/>
          </a:ln>
          <a:effectLst/>
        </c:spPr>
        <c:txPr>
          <a:bodyPr rot="-60000000" vert="horz"/>
          <a:lstStyle/>
          <a:p>
            <a:pPr>
              <a:defRPr sz="900"/>
            </a:pPr>
            <a:endParaRPr lang="en-US"/>
          </a:p>
        </c:txPr>
        <c:crossAx val="411143720"/>
        <c:crosses val="autoZero"/>
        <c:auto val="1"/>
        <c:lblAlgn val="ctr"/>
        <c:lblOffset val="100"/>
        <c:noMultiLvlLbl val="0"/>
      </c:catAx>
      <c:valAx>
        <c:axId val="411143720"/>
        <c:scaling>
          <c:orientation val="minMax"/>
          <c:max val="0.8"/>
          <c:min val="0"/>
        </c:scaling>
        <c:delete val="1"/>
        <c:axPos val="t"/>
        <c:numFmt formatCode="0%" sourceLinked="1"/>
        <c:majorTickMark val="out"/>
        <c:minorTickMark val="none"/>
        <c:tickLblPos val="nextTo"/>
        <c:crossAx val="41114293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51846690194301"/>
          <c:y val="2.17060733939659E-3"/>
          <c:w val="0.443606159493313"/>
          <c:h val="1"/>
        </c:manualLayout>
      </c:layout>
      <c:barChart>
        <c:barDir val="bar"/>
        <c:grouping val="clustered"/>
        <c:varyColors val="0"/>
        <c:ser>
          <c:idx val="1"/>
          <c:order val="1"/>
          <c:tx>
            <c:strRef>
              <c:f>Sheet1!$C$1</c:f>
              <c:strCache>
                <c:ptCount val="1"/>
                <c:pt idx="0">
                  <c:v>Hong Kong</c:v>
                </c:pt>
              </c:strCache>
            </c:strRef>
          </c:tx>
          <c:spPr>
            <a:solidFill>
              <a:schemeClr val="tx2"/>
            </a:solidFill>
            <a:ln>
              <a:noFill/>
            </a:ln>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0"/>
                <c:pt idx="0">
                  <c:v>Wedding</c:v>
                </c:pt>
                <c:pt idx="1">
                  <c:v>Chinese New Year</c:v>
                </c:pt>
                <c:pt idx="2">
                  <c:v>Business meetings</c:v>
                </c:pt>
                <c:pt idx="3">
                  <c:v>Family events</c:v>
                </c:pt>
                <c:pt idx="4">
                  <c:v>Birthday banquets</c:v>
                </c:pt>
                <c:pt idx="5">
                  <c:v>Anniversary</c:v>
                </c:pt>
                <c:pt idx="6">
                  <c:v>Friends reunions</c:v>
                </c:pt>
                <c:pt idx="7">
                  <c:v>Full-moon banquets </c:v>
                </c:pt>
                <c:pt idx="8">
                  <c:v>At a restaurant</c:v>
                </c:pt>
                <c:pt idx="9">
                  <c:v>Retirement banquets</c:v>
                </c:pt>
              </c:strCache>
            </c:strRef>
          </c:cat>
          <c:val>
            <c:numRef>
              <c:f>Sheet1!$C$2:$C$12</c:f>
              <c:numCache>
                <c:formatCode>0%</c:formatCode>
                <c:ptCount val="10"/>
                <c:pt idx="0">
                  <c:v>0.61</c:v>
                </c:pt>
                <c:pt idx="1">
                  <c:v>0.21</c:v>
                </c:pt>
                <c:pt idx="2">
                  <c:v>0.21</c:v>
                </c:pt>
                <c:pt idx="3">
                  <c:v>0.16</c:v>
                </c:pt>
                <c:pt idx="4">
                  <c:v>0.13</c:v>
                </c:pt>
                <c:pt idx="5">
                  <c:v>0.1</c:v>
                </c:pt>
                <c:pt idx="6">
                  <c:v>0.09</c:v>
                </c:pt>
                <c:pt idx="7">
                  <c:v>7.0000000000000007E-2</c:v>
                </c:pt>
                <c:pt idx="8">
                  <c:v>0.05</c:v>
                </c:pt>
                <c:pt idx="9">
                  <c:v>0.03</c:v>
                </c:pt>
              </c:numCache>
            </c:numRef>
          </c:val>
          <c:extLst xmlns:c15="http://schemas.microsoft.com/office/drawing/2012/chart">
            <c:ext xmlns:c16="http://schemas.microsoft.com/office/drawing/2014/chart" uri="{C3380CC4-5D6E-409C-BE32-E72D297353CC}">
              <c16:uniqueId val="{00000001-6ECC-4467-8030-253FAC285580}"/>
            </c:ext>
          </c:extLst>
        </c:ser>
        <c:dLbls>
          <c:showLegendKey val="0"/>
          <c:showVal val="0"/>
          <c:showCatName val="0"/>
          <c:showSerName val="0"/>
          <c:showPercent val="0"/>
          <c:showBubbleSize val="0"/>
        </c:dLbls>
        <c:gapWidth val="50"/>
        <c:axId val="409316600"/>
        <c:axId val="4092899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Mainland China</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92D6-47F6-B5D7-A533F11AA0BE}"/>
                    </c:ext>
                  </c:extLst>
                </c:dPt>
                <c:dPt>
                  <c:idx val="1"/>
                  <c:invertIfNegative val="0"/>
                  <c:bubble3D val="0"/>
                  <c:extLst>
                    <c:ext xmlns:c16="http://schemas.microsoft.com/office/drawing/2014/chart" uri="{C3380CC4-5D6E-409C-BE32-E72D297353CC}">
                      <c16:uniqueId val="{00000001-92D6-47F6-B5D7-A533F11AA0BE}"/>
                    </c:ext>
                  </c:extLst>
                </c:dPt>
                <c:dPt>
                  <c:idx val="3"/>
                  <c:invertIfNegative val="0"/>
                  <c:bubble3D val="0"/>
                  <c:extLst>
                    <c:ext xmlns:c16="http://schemas.microsoft.com/office/drawing/2014/chart" uri="{C3380CC4-5D6E-409C-BE32-E72D297353CC}">
                      <c16:uniqueId val="{00000002-92D6-47F6-B5D7-A533F11AA0BE}"/>
                    </c:ext>
                  </c:extLst>
                </c:dPt>
                <c:dPt>
                  <c:idx val="4"/>
                  <c:invertIfNegative val="0"/>
                  <c:bubble3D val="0"/>
                  <c:extLst>
                    <c:ext xmlns:c16="http://schemas.microsoft.com/office/drawing/2014/chart" uri="{C3380CC4-5D6E-409C-BE32-E72D297353CC}">
                      <c16:uniqueId val="{00000003-92D6-47F6-B5D7-A533F11AA0BE}"/>
                    </c:ext>
                  </c:extLst>
                </c:dPt>
                <c:dPt>
                  <c:idx val="5"/>
                  <c:invertIfNegative val="0"/>
                  <c:bubble3D val="0"/>
                  <c:extLst>
                    <c:ext xmlns:c16="http://schemas.microsoft.com/office/drawing/2014/chart" uri="{C3380CC4-5D6E-409C-BE32-E72D297353CC}">
                      <c16:uniqueId val="{00000004-92D6-47F6-B5D7-A533F11AA0BE}"/>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Sheet1!$A$2:$A$12</c15:sqref>
                        </c15:formulaRef>
                      </c:ext>
                    </c:extLst>
                    <c:strCache>
                      <c:ptCount val="10"/>
                      <c:pt idx="0">
                        <c:v>Wedding</c:v>
                      </c:pt>
                      <c:pt idx="1">
                        <c:v>Chinese New Year</c:v>
                      </c:pt>
                      <c:pt idx="2">
                        <c:v>Business meetings</c:v>
                      </c:pt>
                      <c:pt idx="3">
                        <c:v>Family events</c:v>
                      </c:pt>
                      <c:pt idx="4">
                        <c:v>Birthday banquets</c:v>
                      </c:pt>
                      <c:pt idx="5">
                        <c:v>Anniversary</c:v>
                      </c:pt>
                      <c:pt idx="6">
                        <c:v>Friends reunions</c:v>
                      </c:pt>
                      <c:pt idx="7">
                        <c:v>Full-moon banquets </c:v>
                      </c:pt>
                      <c:pt idx="8">
                        <c:v>At a restaurant</c:v>
                      </c:pt>
                      <c:pt idx="9">
                        <c:v>Retirement banquets</c:v>
                      </c:pt>
                    </c:strCache>
                  </c:strRef>
                </c:cat>
                <c:val>
                  <c:numRef>
                    <c:extLst>
                      <c:ext uri="{02D57815-91ED-43cb-92C2-25804820EDAC}">
                        <c15:formulaRef>
                          <c15:sqref>Sheet1!$B$2:$B$12</c15:sqref>
                        </c15:formulaRef>
                      </c:ext>
                    </c:extLst>
                    <c:numCache>
                      <c:formatCode>0%</c:formatCode>
                      <c:ptCount val="10"/>
                      <c:pt idx="0">
                        <c:v>0.22</c:v>
                      </c:pt>
                      <c:pt idx="1">
                        <c:v>0.25</c:v>
                      </c:pt>
                      <c:pt idx="2">
                        <c:v>0.22</c:v>
                      </c:pt>
                      <c:pt idx="3">
                        <c:v>0.34</c:v>
                      </c:pt>
                      <c:pt idx="4">
                        <c:v>0.27</c:v>
                      </c:pt>
                      <c:pt idx="5">
                        <c:v>0.18</c:v>
                      </c:pt>
                      <c:pt idx="6">
                        <c:v>0.4</c:v>
                      </c:pt>
                      <c:pt idx="7">
                        <c:v>0.14000000000000001</c:v>
                      </c:pt>
                      <c:pt idx="8">
                        <c:v>0.32</c:v>
                      </c:pt>
                      <c:pt idx="9">
                        <c:v>0.08</c:v>
                      </c:pt>
                    </c:numCache>
                  </c:numRef>
                </c:val>
                <c:extLst>
                  <c:ext xmlns:c16="http://schemas.microsoft.com/office/drawing/2014/chart" uri="{C3380CC4-5D6E-409C-BE32-E72D297353CC}">
                    <c16:uniqueId val="{00000000-6ECC-4467-8030-253FAC2855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spPr>
                  <a:solidFill>
                    <a:srgbClr val="FFFF99"/>
                  </a:solidFill>
                </c:spPr>
                <c:invertIfNegative val="0"/>
                <c:cat>
                  <c:strRef>
                    <c:extLst xmlns:c15="http://schemas.microsoft.com/office/drawing/2012/chart">
                      <c:ext xmlns:c15="http://schemas.microsoft.com/office/drawing/2012/chart" uri="{02D57815-91ED-43cb-92C2-25804820EDAC}">
                        <c15:formulaRef>
                          <c15:sqref>Sheet1!$A$2:$A$12</c15:sqref>
                        </c15:formulaRef>
                      </c:ext>
                    </c:extLst>
                    <c:strCache>
                      <c:ptCount val="10"/>
                      <c:pt idx="0">
                        <c:v>Wedding</c:v>
                      </c:pt>
                      <c:pt idx="1">
                        <c:v>Chinese New Year</c:v>
                      </c:pt>
                      <c:pt idx="2">
                        <c:v>Business meetings</c:v>
                      </c:pt>
                      <c:pt idx="3">
                        <c:v>Family events</c:v>
                      </c:pt>
                      <c:pt idx="4">
                        <c:v>Birthday banquets</c:v>
                      </c:pt>
                      <c:pt idx="5">
                        <c:v>Anniversary</c:v>
                      </c:pt>
                      <c:pt idx="6">
                        <c:v>Friends reunions</c:v>
                      </c:pt>
                      <c:pt idx="7">
                        <c:v>Full-moon banquets </c:v>
                      </c:pt>
                      <c:pt idx="8">
                        <c:v>At a restaurant</c:v>
                      </c:pt>
                      <c:pt idx="9">
                        <c:v>Retirement banquets</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0%</c:formatCode>
                      <c:ptCount val="10"/>
                      <c:pt idx="0">
                        <c:v>0.56000000000000005</c:v>
                      </c:pt>
                      <c:pt idx="1">
                        <c:v>0.2</c:v>
                      </c:pt>
                      <c:pt idx="2">
                        <c:v>0.15</c:v>
                      </c:pt>
                      <c:pt idx="3">
                        <c:v>0.24</c:v>
                      </c:pt>
                      <c:pt idx="4">
                        <c:v>0.1</c:v>
                      </c:pt>
                      <c:pt idx="5">
                        <c:v>0.05</c:v>
                      </c:pt>
                      <c:pt idx="6">
                        <c:v>0.17</c:v>
                      </c:pt>
                      <c:pt idx="7">
                        <c:v>0.03</c:v>
                      </c:pt>
                      <c:pt idx="8">
                        <c:v>0.4</c:v>
                      </c:pt>
                      <c:pt idx="9">
                        <c:v>0.03</c:v>
                      </c:pt>
                    </c:numCache>
                  </c:numRef>
                </c:val>
                <c:extLst xmlns:c15="http://schemas.microsoft.com/office/drawing/2012/chart">
                  <c:ext xmlns:c16="http://schemas.microsoft.com/office/drawing/2014/chart" uri="{C3380CC4-5D6E-409C-BE32-E72D297353CC}">
                    <c16:uniqueId val="{00000002-6ECC-4467-8030-253FAC2855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spPr>
                  <a:solidFill>
                    <a:schemeClr val="accent2"/>
                  </a:solidFill>
                  <a:ln>
                    <a:noFill/>
                  </a:ln>
                </c:spPr>
                <c:invertIfNegative val="0"/>
                <c:cat>
                  <c:strRef>
                    <c:extLst xmlns:c15="http://schemas.microsoft.com/office/drawing/2012/chart">
                      <c:ext xmlns:c15="http://schemas.microsoft.com/office/drawing/2012/chart" uri="{02D57815-91ED-43cb-92C2-25804820EDAC}">
                        <c15:formulaRef>
                          <c15:sqref>Sheet1!$A$2:$A$12</c15:sqref>
                        </c15:formulaRef>
                      </c:ext>
                    </c:extLst>
                    <c:strCache>
                      <c:ptCount val="10"/>
                      <c:pt idx="0">
                        <c:v>Wedding</c:v>
                      </c:pt>
                      <c:pt idx="1">
                        <c:v>Chinese New Year</c:v>
                      </c:pt>
                      <c:pt idx="2">
                        <c:v>Business meetings</c:v>
                      </c:pt>
                      <c:pt idx="3">
                        <c:v>Family events</c:v>
                      </c:pt>
                      <c:pt idx="4">
                        <c:v>Birthday banquets</c:v>
                      </c:pt>
                      <c:pt idx="5">
                        <c:v>Anniversary</c:v>
                      </c:pt>
                      <c:pt idx="6">
                        <c:v>Friends reunions</c:v>
                      </c:pt>
                      <c:pt idx="7">
                        <c:v>Full-moon banquets </c:v>
                      </c:pt>
                      <c:pt idx="8">
                        <c:v>At a restaurant</c:v>
                      </c:pt>
                      <c:pt idx="9">
                        <c:v>Retirement banquets</c:v>
                      </c:pt>
                    </c:strCache>
                  </c:strRef>
                </c:cat>
                <c:val>
                  <c:numRef>
                    <c:extLst xmlns:c15="http://schemas.microsoft.com/office/drawing/2012/chart">
                      <c:ext xmlns:c15="http://schemas.microsoft.com/office/drawing/2012/chart" uri="{02D57815-91ED-43cb-92C2-25804820EDAC}">
                        <c15:formulaRef>
                          <c15:sqref>Sheet1!$E$2:$E$12</c15:sqref>
                        </c15:formulaRef>
                      </c:ext>
                    </c:extLst>
                    <c:numCache>
                      <c:formatCode>0%</c:formatCode>
                      <c:ptCount val="10"/>
                      <c:pt idx="0">
                        <c:v>0.61</c:v>
                      </c:pt>
                      <c:pt idx="1">
                        <c:v>0.32</c:v>
                      </c:pt>
                      <c:pt idx="2">
                        <c:v>0.14000000000000001</c:v>
                      </c:pt>
                      <c:pt idx="3">
                        <c:v>0.19</c:v>
                      </c:pt>
                      <c:pt idx="4">
                        <c:v>0.09</c:v>
                      </c:pt>
                      <c:pt idx="5">
                        <c:v>7.0000000000000007E-2</c:v>
                      </c:pt>
                      <c:pt idx="6">
                        <c:v>0.09</c:v>
                      </c:pt>
                      <c:pt idx="7">
                        <c:v>0.02</c:v>
                      </c:pt>
                      <c:pt idx="8">
                        <c:v>0.36</c:v>
                      </c:pt>
                      <c:pt idx="9">
                        <c:v>0.02</c:v>
                      </c:pt>
                    </c:numCache>
                  </c:numRef>
                </c:val>
                <c:extLst xmlns:c15="http://schemas.microsoft.com/office/drawing/2012/chart">
                  <c:ext xmlns:c16="http://schemas.microsoft.com/office/drawing/2014/chart" uri="{C3380CC4-5D6E-409C-BE32-E72D297353CC}">
                    <c16:uniqueId val="{00000003-6ECC-4467-8030-253FAC285580}"/>
                  </c:ext>
                </c:extLst>
              </c15:ser>
            </c15:filteredBarSeries>
          </c:ext>
        </c:extLst>
      </c:barChart>
      <c:catAx>
        <c:axId val="409316600"/>
        <c:scaling>
          <c:orientation val="maxMin"/>
        </c:scaling>
        <c:delete val="0"/>
        <c:axPos val="l"/>
        <c:numFmt formatCode="General" sourceLinked="1"/>
        <c:majorTickMark val="out"/>
        <c:minorTickMark val="none"/>
        <c:tickLblPos val="nextTo"/>
        <c:spPr>
          <a:noFill/>
          <a:ln w="9525" cap="flat" cmpd="sng" algn="ctr">
            <a:solidFill>
              <a:schemeClr val="tx2">
                <a:lumMod val="75000"/>
              </a:schemeClr>
            </a:solidFill>
            <a:round/>
          </a:ln>
          <a:effectLst/>
        </c:spPr>
        <c:txPr>
          <a:bodyPr rot="-60000000" vert="horz"/>
          <a:lstStyle/>
          <a:p>
            <a:pPr>
              <a:defRPr sz="900"/>
            </a:pPr>
            <a:endParaRPr lang="en-US"/>
          </a:p>
        </c:txPr>
        <c:crossAx val="409289944"/>
        <c:crosses val="autoZero"/>
        <c:auto val="1"/>
        <c:lblAlgn val="ctr"/>
        <c:lblOffset val="100"/>
        <c:noMultiLvlLbl val="0"/>
      </c:catAx>
      <c:valAx>
        <c:axId val="409289944"/>
        <c:scaling>
          <c:orientation val="minMax"/>
          <c:max val="0.8"/>
          <c:min val="0"/>
        </c:scaling>
        <c:delete val="1"/>
        <c:axPos val="t"/>
        <c:numFmt formatCode="0%" sourceLinked="1"/>
        <c:majorTickMark val="out"/>
        <c:minorTickMark val="none"/>
        <c:tickLblPos val="nextTo"/>
        <c:crossAx val="40931660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627432987005"/>
          <c:y val="1.13764870431223E-2"/>
          <c:w val="0.443606159493313"/>
          <c:h val="1"/>
        </c:manualLayout>
      </c:layout>
      <c:barChart>
        <c:barDir val="bar"/>
        <c:grouping val="clustered"/>
        <c:varyColors val="0"/>
        <c:ser>
          <c:idx val="2"/>
          <c:order val="2"/>
          <c:tx>
            <c:strRef>
              <c:f>Sheet1!$D$1</c:f>
              <c:strCache>
                <c:ptCount val="1"/>
                <c:pt idx="0">
                  <c:v>Taiwan</c:v>
                </c:pt>
              </c:strCache>
            </c:strRef>
          </c:tx>
          <c:spPr>
            <a:solidFill>
              <a:srgbClr val="2C296D"/>
            </a:solidFill>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0"/>
                <c:pt idx="0">
                  <c:v>Wedding</c:v>
                </c:pt>
                <c:pt idx="1">
                  <c:v>At a restaurant</c:v>
                </c:pt>
                <c:pt idx="2">
                  <c:v>Family events</c:v>
                </c:pt>
                <c:pt idx="3">
                  <c:v>Chinese New Year</c:v>
                </c:pt>
                <c:pt idx="4">
                  <c:v>Friends reunions</c:v>
                </c:pt>
                <c:pt idx="5">
                  <c:v>Business meetings</c:v>
                </c:pt>
                <c:pt idx="6">
                  <c:v>Birthday banquets</c:v>
                </c:pt>
                <c:pt idx="7">
                  <c:v>Anniversary</c:v>
                </c:pt>
                <c:pt idx="8">
                  <c:v>Full-moon banquets </c:v>
                </c:pt>
                <c:pt idx="9">
                  <c:v>Retirement banquets</c:v>
                </c:pt>
              </c:strCache>
            </c:strRef>
          </c:cat>
          <c:val>
            <c:numRef>
              <c:f>Sheet1!$D$2:$D$12</c:f>
              <c:numCache>
                <c:formatCode>0%</c:formatCode>
                <c:ptCount val="10"/>
                <c:pt idx="0">
                  <c:v>0.56000000000000005</c:v>
                </c:pt>
                <c:pt idx="1">
                  <c:v>0.4</c:v>
                </c:pt>
                <c:pt idx="2">
                  <c:v>0.24</c:v>
                </c:pt>
                <c:pt idx="3">
                  <c:v>0.2</c:v>
                </c:pt>
                <c:pt idx="4">
                  <c:v>0.17</c:v>
                </c:pt>
                <c:pt idx="5">
                  <c:v>0.15</c:v>
                </c:pt>
                <c:pt idx="6">
                  <c:v>0.1</c:v>
                </c:pt>
                <c:pt idx="7">
                  <c:v>0.05</c:v>
                </c:pt>
                <c:pt idx="8">
                  <c:v>0.03</c:v>
                </c:pt>
                <c:pt idx="9">
                  <c:v>0.03</c:v>
                </c:pt>
              </c:numCache>
            </c:numRef>
          </c:val>
          <c:extLst xmlns:c15="http://schemas.microsoft.com/office/drawing/2012/chart">
            <c:ext xmlns:c16="http://schemas.microsoft.com/office/drawing/2014/chart" uri="{C3380CC4-5D6E-409C-BE32-E72D297353CC}">
              <c16:uniqueId val="{00000002-6ECC-4467-8030-253FAC285580}"/>
            </c:ext>
          </c:extLst>
        </c:ser>
        <c:dLbls>
          <c:showLegendKey val="0"/>
          <c:showVal val="0"/>
          <c:showCatName val="0"/>
          <c:showSerName val="0"/>
          <c:showPercent val="0"/>
          <c:showBubbleSize val="0"/>
        </c:dLbls>
        <c:gapWidth val="50"/>
        <c:axId val="853059600"/>
        <c:axId val="853061168"/>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Mainland China</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EF9E-48CC-97E1-616FF5507484}"/>
                    </c:ext>
                  </c:extLst>
                </c:dPt>
                <c:dPt>
                  <c:idx val="1"/>
                  <c:invertIfNegative val="0"/>
                  <c:bubble3D val="0"/>
                  <c:extLst>
                    <c:ext xmlns:c16="http://schemas.microsoft.com/office/drawing/2014/chart" uri="{C3380CC4-5D6E-409C-BE32-E72D297353CC}">
                      <c16:uniqueId val="{00000001-EF9E-48CC-97E1-616FF5507484}"/>
                    </c:ext>
                  </c:extLst>
                </c:dPt>
                <c:dPt>
                  <c:idx val="3"/>
                  <c:invertIfNegative val="0"/>
                  <c:bubble3D val="0"/>
                  <c:extLst>
                    <c:ext xmlns:c16="http://schemas.microsoft.com/office/drawing/2014/chart" uri="{C3380CC4-5D6E-409C-BE32-E72D297353CC}">
                      <c16:uniqueId val="{00000002-EF9E-48CC-97E1-616FF5507484}"/>
                    </c:ext>
                  </c:extLst>
                </c:dPt>
                <c:dPt>
                  <c:idx val="4"/>
                  <c:invertIfNegative val="0"/>
                  <c:bubble3D val="0"/>
                  <c:extLst>
                    <c:ext xmlns:c16="http://schemas.microsoft.com/office/drawing/2014/chart" uri="{C3380CC4-5D6E-409C-BE32-E72D297353CC}">
                      <c16:uniqueId val="{00000003-EF9E-48CC-97E1-616FF5507484}"/>
                    </c:ext>
                  </c:extLst>
                </c:dPt>
                <c:dPt>
                  <c:idx val="5"/>
                  <c:invertIfNegative val="0"/>
                  <c:bubble3D val="0"/>
                  <c:extLst>
                    <c:ext xmlns:c16="http://schemas.microsoft.com/office/drawing/2014/chart" uri="{C3380CC4-5D6E-409C-BE32-E72D297353CC}">
                      <c16:uniqueId val="{00000004-EF9E-48CC-97E1-616FF5507484}"/>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Sheet1!$A$2:$A$12</c15:sqref>
                        </c15:formulaRef>
                      </c:ext>
                    </c:extLst>
                    <c:strCache>
                      <c:ptCount val="10"/>
                      <c:pt idx="0">
                        <c:v>Wedding</c:v>
                      </c:pt>
                      <c:pt idx="1">
                        <c:v>At a restaurant</c:v>
                      </c:pt>
                      <c:pt idx="2">
                        <c:v>Family events</c:v>
                      </c:pt>
                      <c:pt idx="3">
                        <c:v>Chinese New Year</c:v>
                      </c:pt>
                      <c:pt idx="4">
                        <c:v>Friends reunions</c:v>
                      </c:pt>
                      <c:pt idx="5">
                        <c:v>Business meetings</c:v>
                      </c:pt>
                      <c:pt idx="6">
                        <c:v>Birthday banquets</c:v>
                      </c:pt>
                      <c:pt idx="7">
                        <c:v>Anniversary</c:v>
                      </c:pt>
                      <c:pt idx="8">
                        <c:v>Full-moon banquets </c:v>
                      </c:pt>
                      <c:pt idx="9">
                        <c:v>Retirement banquets</c:v>
                      </c:pt>
                    </c:strCache>
                  </c:strRef>
                </c:cat>
                <c:val>
                  <c:numRef>
                    <c:extLst>
                      <c:ext uri="{02D57815-91ED-43cb-92C2-25804820EDAC}">
                        <c15:formulaRef>
                          <c15:sqref>Sheet1!$B$2:$B$12</c15:sqref>
                        </c15:formulaRef>
                      </c:ext>
                    </c:extLst>
                    <c:numCache>
                      <c:formatCode>0%</c:formatCode>
                      <c:ptCount val="10"/>
                      <c:pt idx="0">
                        <c:v>0.22</c:v>
                      </c:pt>
                      <c:pt idx="1">
                        <c:v>0.32</c:v>
                      </c:pt>
                      <c:pt idx="2">
                        <c:v>0.34</c:v>
                      </c:pt>
                      <c:pt idx="3">
                        <c:v>0.25</c:v>
                      </c:pt>
                      <c:pt idx="4">
                        <c:v>0.4</c:v>
                      </c:pt>
                      <c:pt idx="5">
                        <c:v>0.22</c:v>
                      </c:pt>
                      <c:pt idx="6">
                        <c:v>0.27</c:v>
                      </c:pt>
                      <c:pt idx="7">
                        <c:v>0.18</c:v>
                      </c:pt>
                      <c:pt idx="8">
                        <c:v>0.14000000000000001</c:v>
                      </c:pt>
                      <c:pt idx="9">
                        <c:v>0.08</c:v>
                      </c:pt>
                    </c:numCache>
                  </c:numRef>
                </c:val>
                <c:extLst>
                  <c:ext xmlns:c16="http://schemas.microsoft.com/office/drawing/2014/chart" uri="{C3380CC4-5D6E-409C-BE32-E72D297353CC}">
                    <c16:uniqueId val="{00000000-6ECC-4467-8030-253FAC2855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Hong Kong</c:v>
                      </c:pt>
                    </c:strCache>
                  </c:strRef>
                </c:tx>
                <c:spPr>
                  <a:solidFill>
                    <a:schemeClr val="tx2"/>
                  </a:solidFill>
                  <a:ln>
                    <a:noFill/>
                  </a:ln>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0"/>
                      <c:pt idx="0">
                        <c:v>Wedding</c:v>
                      </c:pt>
                      <c:pt idx="1">
                        <c:v>At a restaurant</c:v>
                      </c:pt>
                      <c:pt idx="2">
                        <c:v>Family events</c:v>
                      </c:pt>
                      <c:pt idx="3">
                        <c:v>Chinese New Year</c:v>
                      </c:pt>
                      <c:pt idx="4">
                        <c:v>Friends reunions</c:v>
                      </c:pt>
                      <c:pt idx="5">
                        <c:v>Business meetings</c:v>
                      </c:pt>
                      <c:pt idx="6">
                        <c:v>Birthday banquets</c:v>
                      </c:pt>
                      <c:pt idx="7">
                        <c:v>Anniversary</c:v>
                      </c:pt>
                      <c:pt idx="8">
                        <c:v>Full-moon banquets </c:v>
                      </c:pt>
                      <c:pt idx="9">
                        <c:v>Retirement banquets</c:v>
                      </c:pt>
                    </c:strCache>
                  </c:strRef>
                </c:cat>
                <c:val>
                  <c:numRef>
                    <c:extLst xmlns:c15="http://schemas.microsoft.com/office/drawing/2012/chart">
                      <c:ext xmlns:c15="http://schemas.microsoft.com/office/drawing/2012/chart" uri="{02D57815-91ED-43cb-92C2-25804820EDAC}">
                        <c15:formulaRef>
                          <c15:sqref>Sheet1!$C$2:$C$12</c15:sqref>
                        </c15:formulaRef>
                      </c:ext>
                    </c:extLst>
                    <c:numCache>
                      <c:formatCode>0%</c:formatCode>
                      <c:ptCount val="10"/>
                      <c:pt idx="0">
                        <c:v>0.61</c:v>
                      </c:pt>
                      <c:pt idx="1">
                        <c:v>0.05</c:v>
                      </c:pt>
                      <c:pt idx="2">
                        <c:v>0.16</c:v>
                      </c:pt>
                      <c:pt idx="3">
                        <c:v>0.21</c:v>
                      </c:pt>
                      <c:pt idx="4">
                        <c:v>0.09</c:v>
                      </c:pt>
                      <c:pt idx="5">
                        <c:v>0.21</c:v>
                      </c:pt>
                      <c:pt idx="6">
                        <c:v>0.13</c:v>
                      </c:pt>
                      <c:pt idx="7">
                        <c:v>0.1</c:v>
                      </c:pt>
                      <c:pt idx="8">
                        <c:v>7.0000000000000007E-2</c:v>
                      </c:pt>
                      <c:pt idx="9">
                        <c:v>0.03</c:v>
                      </c:pt>
                    </c:numCache>
                  </c:numRef>
                </c:val>
                <c:extLst xmlns:c15="http://schemas.microsoft.com/office/drawing/2012/chart">
                  <c:ext xmlns:c16="http://schemas.microsoft.com/office/drawing/2014/chart" uri="{C3380CC4-5D6E-409C-BE32-E72D297353CC}">
                    <c16:uniqueId val="{00000001-6ECC-4467-8030-253FAC2855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spPr>
                  <a:solidFill>
                    <a:schemeClr val="accent2"/>
                  </a:solidFill>
                  <a:ln>
                    <a:noFill/>
                  </a:ln>
                </c:spPr>
                <c:invertIfNegative val="0"/>
                <c:cat>
                  <c:strRef>
                    <c:extLst xmlns:c15="http://schemas.microsoft.com/office/drawing/2012/chart">
                      <c:ext xmlns:c15="http://schemas.microsoft.com/office/drawing/2012/chart" uri="{02D57815-91ED-43cb-92C2-25804820EDAC}">
                        <c15:formulaRef>
                          <c15:sqref>Sheet1!$A$2:$A$12</c15:sqref>
                        </c15:formulaRef>
                      </c:ext>
                    </c:extLst>
                    <c:strCache>
                      <c:ptCount val="10"/>
                      <c:pt idx="0">
                        <c:v>Wedding</c:v>
                      </c:pt>
                      <c:pt idx="1">
                        <c:v>At a restaurant</c:v>
                      </c:pt>
                      <c:pt idx="2">
                        <c:v>Family events</c:v>
                      </c:pt>
                      <c:pt idx="3">
                        <c:v>Chinese New Year</c:v>
                      </c:pt>
                      <c:pt idx="4">
                        <c:v>Friends reunions</c:v>
                      </c:pt>
                      <c:pt idx="5">
                        <c:v>Business meetings</c:v>
                      </c:pt>
                      <c:pt idx="6">
                        <c:v>Birthday banquets</c:v>
                      </c:pt>
                      <c:pt idx="7">
                        <c:v>Anniversary</c:v>
                      </c:pt>
                      <c:pt idx="8">
                        <c:v>Full-moon banquets </c:v>
                      </c:pt>
                      <c:pt idx="9">
                        <c:v>Retirement banquets</c:v>
                      </c:pt>
                    </c:strCache>
                  </c:strRef>
                </c:cat>
                <c:val>
                  <c:numRef>
                    <c:extLst xmlns:c15="http://schemas.microsoft.com/office/drawing/2012/chart">
                      <c:ext xmlns:c15="http://schemas.microsoft.com/office/drawing/2012/chart" uri="{02D57815-91ED-43cb-92C2-25804820EDAC}">
                        <c15:formulaRef>
                          <c15:sqref>Sheet1!$E$2:$E$12</c15:sqref>
                        </c15:formulaRef>
                      </c:ext>
                    </c:extLst>
                    <c:numCache>
                      <c:formatCode>0%</c:formatCode>
                      <c:ptCount val="10"/>
                      <c:pt idx="0">
                        <c:v>0.61</c:v>
                      </c:pt>
                      <c:pt idx="1">
                        <c:v>0.36</c:v>
                      </c:pt>
                      <c:pt idx="2">
                        <c:v>0.19</c:v>
                      </c:pt>
                      <c:pt idx="3">
                        <c:v>0.32</c:v>
                      </c:pt>
                      <c:pt idx="4">
                        <c:v>0.09</c:v>
                      </c:pt>
                      <c:pt idx="5">
                        <c:v>0.14000000000000001</c:v>
                      </c:pt>
                      <c:pt idx="6">
                        <c:v>0.09</c:v>
                      </c:pt>
                      <c:pt idx="7">
                        <c:v>7.0000000000000007E-2</c:v>
                      </c:pt>
                      <c:pt idx="8">
                        <c:v>0.02</c:v>
                      </c:pt>
                      <c:pt idx="9">
                        <c:v>0.02</c:v>
                      </c:pt>
                    </c:numCache>
                  </c:numRef>
                </c:val>
                <c:extLst xmlns:c15="http://schemas.microsoft.com/office/drawing/2012/chart">
                  <c:ext xmlns:c16="http://schemas.microsoft.com/office/drawing/2014/chart" uri="{C3380CC4-5D6E-409C-BE32-E72D297353CC}">
                    <c16:uniqueId val="{00000003-6ECC-4467-8030-253FAC285580}"/>
                  </c:ext>
                </c:extLst>
              </c15:ser>
            </c15:filteredBarSeries>
          </c:ext>
        </c:extLst>
      </c:barChart>
      <c:catAx>
        <c:axId val="853059600"/>
        <c:scaling>
          <c:orientation val="maxMin"/>
        </c:scaling>
        <c:delete val="0"/>
        <c:axPos val="l"/>
        <c:numFmt formatCode="General" sourceLinked="1"/>
        <c:majorTickMark val="out"/>
        <c:minorTickMark val="none"/>
        <c:tickLblPos val="nextTo"/>
        <c:spPr>
          <a:noFill/>
          <a:ln w="9525" cap="flat" cmpd="sng" algn="ctr">
            <a:solidFill>
              <a:schemeClr val="tx2">
                <a:lumMod val="75000"/>
              </a:schemeClr>
            </a:solidFill>
            <a:round/>
          </a:ln>
          <a:effectLst/>
        </c:spPr>
        <c:txPr>
          <a:bodyPr rot="-60000000" vert="horz"/>
          <a:lstStyle/>
          <a:p>
            <a:pPr>
              <a:defRPr sz="900"/>
            </a:pPr>
            <a:endParaRPr lang="en-US"/>
          </a:p>
        </c:txPr>
        <c:crossAx val="853061168"/>
        <c:crosses val="autoZero"/>
        <c:auto val="1"/>
        <c:lblAlgn val="ctr"/>
        <c:lblOffset val="100"/>
        <c:noMultiLvlLbl val="0"/>
      </c:catAx>
      <c:valAx>
        <c:axId val="853061168"/>
        <c:scaling>
          <c:orientation val="minMax"/>
          <c:max val="0.8"/>
          <c:min val="0"/>
        </c:scaling>
        <c:delete val="1"/>
        <c:axPos val="t"/>
        <c:numFmt formatCode="0%" sourceLinked="1"/>
        <c:majorTickMark val="out"/>
        <c:minorTickMark val="none"/>
        <c:tickLblPos val="nextTo"/>
        <c:crossAx val="85305960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51846690194301"/>
          <c:y val="2.17060733939659E-3"/>
          <c:w val="0.443606159493313"/>
          <c:h val="1"/>
        </c:manualLayout>
      </c:layout>
      <c:barChart>
        <c:barDir val="bar"/>
        <c:grouping val="clustered"/>
        <c:varyColors val="0"/>
        <c:ser>
          <c:idx val="3"/>
          <c:order val="3"/>
          <c:tx>
            <c:strRef>
              <c:f>Sheet1!$E$1</c:f>
              <c:strCache>
                <c:ptCount val="1"/>
                <c:pt idx="0">
                  <c:v>Singapore</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0"/>
                <c:pt idx="0">
                  <c:v>Wedding</c:v>
                </c:pt>
                <c:pt idx="1">
                  <c:v>At a restaurant</c:v>
                </c:pt>
                <c:pt idx="2">
                  <c:v>Chinese New Year</c:v>
                </c:pt>
                <c:pt idx="3">
                  <c:v>Family events</c:v>
                </c:pt>
                <c:pt idx="4">
                  <c:v>Business meetings</c:v>
                </c:pt>
                <c:pt idx="5">
                  <c:v>Friends reunions</c:v>
                </c:pt>
                <c:pt idx="6">
                  <c:v>Birthday banquets</c:v>
                </c:pt>
                <c:pt idx="7">
                  <c:v>Anniversary</c:v>
                </c:pt>
                <c:pt idx="8">
                  <c:v>Full-moon banquets </c:v>
                </c:pt>
                <c:pt idx="9">
                  <c:v>Retirement banquets</c:v>
                </c:pt>
              </c:strCache>
            </c:strRef>
          </c:cat>
          <c:val>
            <c:numRef>
              <c:f>Sheet1!$E$2:$E$12</c:f>
              <c:numCache>
                <c:formatCode>0%</c:formatCode>
                <c:ptCount val="10"/>
                <c:pt idx="0">
                  <c:v>0.61</c:v>
                </c:pt>
                <c:pt idx="1">
                  <c:v>0.36</c:v>
                </c:pt>
                <c:pt idx="2">
                  <c:v>0.32</c:v>
                </c:pt>
                <c:pt idx="3">
                  <c:v>0.19</c:v>
                </c:pt>
                <c:pt idx="4">
                  <c:v>0.14000000000000001</c:v>
                </c:pt>
                <c:pt idx="5">
                  <c:v>0.09</c:v>
                </c:pt>
                <c:pt idx="6">
                  <c:v>0.09</c:v>
                </c:pt>
                <c:pt idx="7">
                  <c:v>7.0000000000000007E-2</c:v>
                </c:pt>
                <c:pt idx="8">
                  <c:v>0.02</c:v>
                </c:pt>
                <c:pt idx="9">
                  <c:v>0.02</c:v>
                </c:pt>
              </c:numCache>
            </c:numRef>
          </c:val>
          <c:extLst xmlns:c15="http://schemas.microsoft.com/office/drawing/2012/chart">
            <c:ext xmlns:c16="http://schemas.microsoft.com/office/drawing/2014/chart" uri="{C3380CC4-5D6E-409C-BE32-E72D297353CC}">
              <c16:uniqueId val="{00000003-6ECC-4467-8030-253FAC285580}"/>
            </c:ext>
          </c:extLst>
        </c:ser>
        <c:dLbls>
          <c:showLegendKey val="0"/>
          <c:showVal val="0"/>
          <c:showCatName val="0"/>
          <c:showSerName val="0"/>
          <c:showPercent val="0"/>
          <c:showBubbleSize val="0"/>
        </c:dLbls>
        <c:gapWidth val="50"/>
        <c:axId val="853061560"/>
        <c:axId val="85306273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Mainland China</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0F98-415A-8B5C-C8BD86D57680}"/>
                    </c:ext>
                  </c:extLst>
                </c:dPt>
                <c:dPt>
                  <c:idx val="1"/>
                  <c:invertIfNegative val="0"/>
                  <c:bubble3D val="0"/>
                  <c:extLst>
                    <c:ext xmlns:c16="http://schemas.microsoft.com/office/drawing/2014/chart" uri="{C3380CC4-5D6E-409C-BE32-E72D297353CC}">
                      <c16:uniqueId val="{00000001-0F98-415A-8B5C-C8BD86D57680}"/>
                    </c:ext>
                  </c:extLst>
                </c:dPt>
                <c:dPt>
                  <c:idx val="3"/>
                  <c:invertIfNegative val="0"/>
                  <c:bubble3D val="0"/>
                  <c:extLst>
                    <c:ext xmlns:c16="http://schemas.microsoft.com/office/drawing/2014/chart" uri="{C3380CC4-5D6E-409C-BE32-E72D297353CC}">
                      <c16:uniqueId val="{00000002-0F98-415A-8B5C-C8BD86D57680}"/>
                    </c:ext>
                  </c:extLst>
                </c:dPt>
                <c:dPt>
                  <c:idx val="4"/>
                  <c:invertIfNegative val="0"/>
                  <c:bubble3D val="0"/>
                  <c:extLst>
                    <c:ext xmlns:c16="http://schemas.microsoft.com/office/drawing/2014/chart" uri="{C3380CC4-5D6E-409C-BE32-E72D297353CC}">
                      <c16:uniqueId val="{00000003-0F98-415A-8B5C-C8BD86D57680}"/>
                    </c:ext>
                  </c:extLst>
                </c:dPt>
                <c:dPt>
                  <c:idx val="5"/>
                  <c:invertIfNegative val="0"/>
                  <c:bubble3D val="0"/>
                  <c:extLst>
                    <c:ext xmlns:c16="http://schemas.microsoft.com/office/drawing/2014/chart" uri="{C3380CC4-5D6E-409C-BE32-E72D297353CC}">
                      <c16:uniqueId val="{00000004-0F98-415A-8B5C-C8BD86D57680}"/>
                    </c:ext>
                  </c:extLst>
                </c:dPt>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Sheet1!$A$2:$A$12</c15:sqref>
                        </c15:formulaRef>
                      </c:ext>
                    </c:extLst>
                    <c:strCache>
                      <c:ptCount val="10"/>
                      <c:pt idx="0">
                        <c:v>Wedding</c:v>
                      </c:pt>
                      <c:pt idx="1">
                        <c:v>At a restaurant</c:v>
                      </c:pt>
                      <c:pt idx="2">
                        <c:v>Chinese New Year</c:v>
                      </c:pt>
                      <c:pt idx="3">
                        <c:v>Family events</c:v>
                      </c:pt>
                      <c:pt idx="4">
                        <c:v>Business meetings</c:v>
                      </c:pt>
                      <c:pt idx="5">
                        <c:v>Friends reunions</c:v>
                      </c:pt>
                      <c:pt idx="6">
                        <c:v>Birthday banquets</c:v>
                      </c:pt>
                      <c:pt idx="7">
                        <c:v>Anniversary</c:v>
                      </c:pt>
                      <c:pt idx="8">
                        <c:v>Full-moon banquets </c:v>
                      </c:pt>
                      <c:pt idx="9">
                        <c:v>Retirement banquets</c:v>
                      </c:pt>
                    </c:strCache>
                  </c:strRef>
                </c:cat>
                <c:val>
                  <c:numRef>
                    <c:extLst>
                      <c:ext uri="{02D57815-91ED-43cb-92C2-25804820EDAC}">
                        <c15:formulaRef>
                          <c15:sqref>Sheet1!$B$2:$B$12</c15:sqref>
                        </c15:formulaRef>
                      </c:ext>
                    </c:extLst>
                    <c:numCache>
                      <c:formatCode>0%</c:formatCode>
                      <c:ptCount val="10"/>
                      <c:pt idx="0">
                        <c:v>0.22</c:v>
                      </c:pt>
                      <c:pt idx="1">
                        <c:v>0.32</c:v>
                      </c:pt>
                      <c:pt idx="2">
                        <c:v>0.25</c:v>
                      </c:pt>
                      <c:pt idx="3">
                        <c:v>0.34</c:v>
                      </c:pt>
                      <c:pt idx="4">
                        <c:v>0.22</c:v>
                      </c:pt>
                      <c:pt idx="5">
                        <c:v>0.4</c:v>
                      </c:pt>
                      <c:pt idx="6">
                        <c:v>0.27</c:v>
                      </c:pt>
                      <c:pt idx="7">
                        <c:v>0.18</c:v>
                      </c:pt>
                      <c:pt idx="8">
                        <c:v>0.14000000000000001</c:v>
                      </c:pt>
                      <c:pt idx="9">
                        <c:v>0.08</c:v>
                      </c:pt>
                    </c:numCache>
                  </c:numRef>
                </c:val>
                <c:extLst>
                  <c:ext xmlns:c16="http://schemas.microsoft.com/office/drawing/2014/chart" uri="{C3380CC4-5D6E-409C-BE32-E72D297353CC}">
                    <c16:uniqueId val="{00000000-6ECC-4467-8030-253FAC2855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Hong Kong</c:v>
                      </c:pt>
                    </c:strCache>
                  </c:strRef>
                </c:tx>
                <c:spPr>
                  <a:solidFill>
                    <a:schemeClr val="tx2"/>
                  </a:solidFill>
                  <a:ln>
                    <a:noFill/>
                  </a:ln>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0"/>
                      <c:pt idx="0">
                        <c:v>Wedding</c:v>
                      </c:pt>
                      <c:pt idx="1">
                        <c:v>At a restaurant</c:v>
                      </c:pt>
                      <c:pt idx="2">
                        <c:v>Chinese New Year</c:v>
                      </c:pt>
                      <c:pt idx="3">
                        <c:v>Family events</c:v>
                      </c:pt>
                      <c:pt idx="4">
                        <c:v>Business meetings</c:v>
                      </c:pt>
                      <c:pt idx="5">
                        <c:v>Friends reunions</c:v>
                      </c:pt>
                      <c:pt idx="6">
                        <c:v>Birthday banquets</c:v>
                      </c:pt>
                      <c:pt idx="7">
                        <c:v>Anniversary</c:v>
                      </c:pt>
                      <c:pt idx="8">
                        <c:v>Full-moon banquets </c:v>
                      </c:pt>
                      <c:pt idx="9">
                        <c:v>Retirement banquets</c:v>
                      </c:pt>
                    </c:strCache>
                  </c:strRef>
                </c:cat>
                <c:val>
                  <c:numRef>
                    <c:extLst xmlns:c15="http://schemas.microsoft.com/office/drawing/2012/chart">
                      <c:ext xmlns:c15="http://schemas.microsoft.com/office/drawing/2012/chart" uri="{02D57815-91ED-43cb-92C2-25804820EDAC}">
                        <c15:formulaRef>
                          <c15:sqref>Sheet1!$C$2:$C$12</c15:sqref>
                        </c15:formulaRef>
                      </c:ext>
                    </c:extLst>
                    <c:numCache>
                      <c:formatCode>0%</c:formatCode>
                      <c:ptCount val="10"/>
                      <c:pt idx="0">
                        <c:v>0.61</c:v>
                      </c:pt>
                      <c:pt idx="1">
                        <c:v>0.05</c:v>
                      </c:pt>
                      <c:pt idx="2">
                        <c:v>0.21</c:v>
                      </c:pt>
                      <c:pt idx="3">
                        <c:v>0.16</c:v>
                      </c:pt>
                      <c:pt idx="4">
                        <c:v>0.21</c:v>
                      </c:pt>
                      <c:pt idx="5">
                        <c:v>0.09</c:v>
                      </c:pt>
                      <c:pt idx="6">
                        <c:v>0.13</c:v>
                      </c:pt>
                      <c:pt idx="7">
                        <c:v>0.1</c:v>
                      </c:pt>
                      <c:pt idx="8">
                        <c:v>7.0000000000000007E-2</c:v>
                      </c:pt>
                      <c:pt idx="9">
                        <c:v>0.03</c:v>
                      </c:pt>
                    </c:numCache>
                  </c:numRef>
                </c:val>
                <c:extLst xmlns:c15="http://schemas.microsoft.com/office/drawing/2012/chart">
                  <c:ext xmlns:c16="http://schemas.microsoft.com/office/drawing/2014/chart" uri="{C3380CC4-5D6E-409C-BE32-E72D297353CC}">
                    <c16:uniqueId val="{00000001-6ECC-4467-8030-253FAC2855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spPr>
                  <a:solidFill>
                    <a:srgbClr val="2C296D"/>
                  </a:solidFill>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0"/>
                      <c:pt idx="0">
                        <c:v>Wedding</c:v>
                      </c:pt>
                      <c:pt idx="1">
                        <c:v>At a restaurant</c:v>
                      </c:pt>
                      <c:pt idx="2">
                        <c:v>Chinese New Year</c:v>
                      </c:pt>
                      <c:pt idx="3">
                        <c:v>Family events</c:v>
                      </c:pt>
                      <c:pt idx="4">
                        <c:v>Business meetings</c:v>
                      </c:pt>
                      <c:pt idx="5">
                        <c:v>Friends reunions</c:v>
                      </c:pt>
                      <c:pt idx="6">
                        <c:v>Birthday banquets</c:v>
                      </c:pt>
                      <c:pt idx="7">
                        <c:v>Anniversary</c:v>
                      </c:pt>
                      <c:pt idx="8">
                        <c:v>Full-moon banquets </c:v>
                      </c:pt>
                      <c:pt idx="9">
                        <c:v>Retirement banquets</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0%</c:formatCode>
                      <c:ptCount val="10"/>
                      <c:pt idx="0">
                        <c:v>0.56000000000000005</c:v>
                      </c:pt>
                      <c:pt idx="1">
                        <c:v>0.4</c:v>
                      </c:pt>
                      <c:pt idx="2">
                        <c:v>0.2</c:v>
                      </c:pt>
                      <c:pt idx="3">
                        <c:v>0.24</c:v>
                      </c:pt>
                      <c:pt idx="4">
                        <c:v>0.15</c:v>
                      </c:pt>
                      <c:pt idx="5">
                        <c:v>0.17</c:v>
                      </c:pt>
                      <c:pt idx="6">
                        <c:v>0.1</c:v>
                      </c:pt>
                      <c:pt idx="7">
                        <c:v>0.05</c:v>
                      </c:pt>
                      <c:pt idx="8">
                        <c:v>0.03</c:v>
                      </c:pt>
                      <c:pt idx="9">
                        <c:v>0.03</c:v>
                      </c:pt>
                    </c:numCache>
                  </c:numRef>
                </c:val>
                <c:extLst xmlns:c15="http://schemas.microsoft.com/office/drawing/2012/chart">
                  <c:ext xmlns:c16="http://schemas.microsoft.com/office/drawing/2014/chart" uri="{C3380CC4-5D6E-409C-BE32-E72D297353CC}">
                    <c16:uniqueId val="{00000002-6ECC-4467-8030-253FAC285580}"/>
                  </c:ext>
                </c:extLst>
              </c15:ser>
            </c15:filteredBarSeries>
          </c:ext>
        </c:extLst>
      </c:barChart>
      <c:catAx>
        <c:axId val="853061560"/>
        <c:scaling>
          <c:orientation val="maxMin"/>
        </c:scaling>
        <c:delete val="0"/>
        <c:axPos val="l"/>
        <c:numFmt formatCode="General" sourceLinked="1"/>
        <c:majorTickMark val="out"/>
        <c:minorTickMark val="none"/>
        <c:tickLblPos val="nextTo"/>
        <c:spPr>
          <a:noFill/>
          <a:ln w="9525" cap="flat" cmpd="sng" algn="ctr">
            <a:solidFill>
              <a:schemeClr val="tx2">
                <a:lumMod val="75000"/>
              </a:schemeClr>
            </a:solidFill>
            <a:round/>
          </a:ln>
          <a:effectLst/>
        </c:spPr>
        <c:txPr>
          <a:bodyPr rot="-60000000" vert="horz"/>
          <a:lstStyle/>
          <a:p>
            <a:pPr>
              <a:defRPr sz="900"/>
            </a:pPr>
            <a:endParaRPr lang="en-US"/>
          </a:p>
        </c:txPr>
        <c:crossAx val="853062736"/>
        <c:crosses val="autoZero"/>
        <c:auto val="1"/>
        <c:lblAlgn val="ctr"/>
        <c:lblOffset val="100"/>
        <c:noMultiLvlLbl val="0"/>
      </c:catAx>
      <c:valAx>
        <c:axId val="853062736"/>
        <c:scaling>
          <c:orientation val="minMax"/>
          <c:max val="0.8"/>
          <c:min val="0"/>
        </c:scaling>
        <c:delete val="1"/>
        <c:axPos val="t"/>
        <c:numFmt formatCode="0%" sourceLinked="1"/>
        <c:majorTickMark val="out"/>
        <c:minorTickMark val="none"/>
        <c:tickLblPos val="nextTo"/>
        <c:crossAx val="85306156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43722800447176"/>
          <c:y val="9.0886833939804994E-3"/>
          <c:w val="0.61648764193261707"/>
          <c:h val="0.68503310369016901"/>
        </c:manualLayout>
      </c:layout>
      <c:barChart>
        <c:barDir val="bar"/>
        <c:grouping val="stacked"/>
        <c:varyColors val="0"/>
        <c:ser>
          <c:idx val="0"/>
          <c:order val="0"/>
          <c:tx>
            <c:strRef>
              <c:f>Sheet1!$B$1</c:f>
              <c:strCache>
                <c:ptCount val="1"/>
                <c:pt idx="0">
                  <c:v>All the times</c:v>
                </c:pt>
              </c:strCache>
            </c:strRef>
          </c:tx>
          <c:spPr>
            <a:solidFill>
              <a:srgbClr val="C00000"/>
            </a:solidFill>
            <a:ln>
              <a:noFill/>
            </a:ln>
            <a:effectLst/>
          </c:spPr>
          <c:invertIfNegative val="0"/>
          <c:dLbls>
            <c:dLbl>
              <c:idx val="1"/>
              <c:layout>
                <c:manualLayout>
                  <c:x val="8.8656473964490307E-3"/>
                  <c:y val="3.6752938643429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7F-4F34-AB01-D0D6177B7A1C}"/>
                </c:ext>
              </c:extLst>
            </c:dLbl>
            <c:dLbl>
              <c:idx val="3"/>
              <c:layout>
                <c:manualLayout>
                  <c:x val="6.6492355473367999E-3"/>
                  <c:y val="3.67529386434295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7F-4F34-AB01-D0D6177B7A1C}"/>
                </c:ext>
              </c:extLst>
            </c:dLbl>
            <c:dLbl>
              <c:idx val="4"/>
              <c:delete val="1"/>
              <c:extLst>
                <c:ext xmlns:c15="http://schemas.microsoft.com/office/drawing/2012/chart" uri="{CE6537A1-D6FC-4f65-9D91-7224C49458BB}"/>
                <c:ext xmlns:c16="http://schemas.microsoft.com/office/drawing/2014/chart" uri="{C3380CC4-5D6E-409C-BE32-E72D297353CC}">
                  <c16:uniqueId val="{00000000-A237-4BEB-A02F-B005D38A53EC}"/>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Mainland China</c:v>
                </c:pt>
                <c:pt idx="1">
                  <c:v>Hong Kong, SAR</c:v>
                </c:pt>
                <c:pt idx="2">
                  <c:v>Taiwan (POC)</c:v>
                </c:pt>
                <c:pt idx="3">
                  <c:v>Singapore</c:v>
                </c:pt>
              </c:strCache>
            </c:strRef>
          </c:cat>
          <c:val>
            <c:numRef>
              <c:f>Sheet1!$B$2:$B$5</c:f>
              <c:numCache>
                <c:formatCode>0%</c:formatCode>
                <c:ptCount val="4"/>
                <c:pt idx="0">
                  <c:v>0.09</c:v>
                </c:pt>
                <c:pt idx="1">
                  <c:v>0.02</c:v>
                </c:pt>
                <c:pt idx="2">
                  <c:v>0.05</c:v>
                </c:pt>
                <c:pt idx="3">
                  <c:v>0.03</c:v>
                </c:pt>
              </c:numCache>
            </c:numRef>
          </c:val>
          <c:extLst>
            <c:ext xmlns:c16="http://schemas.microsoft.com/office/drawing/2014/chart" uri="{C3380CC4-5D6E-409C-BE32-E72D297353CC}">
              <c16:uniqueId val="{00000000-6ECC-4467-8030-253FAC285580}"/>
            </c:ext>
          </c:extLst>
        </c:ser>
        <c:ser>
          <c:idx val="1"/>
          <c:order val="1"/>
          <c:tx>
            <c:strRef>
              <c:f>Sheet1!$C$1</c:f>
              <c:strCache>
                <c:ptCount val="1"/>
                <c:pt idx="0">
                  <c:v>Most of the times</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Sheet1!$C$2:$C$5</c:f>
              <c:numCache>
                <c:formatCode>0%</c:formatCode>
                <c:ptCount val="4"/>
                <c:pt idx="0">
                  <c:v>0.22</c:v>
                </c:pt>
                <c:pt idx="1">
                  <c:v>0.12</c:v>
                </c:pt>
                <c:pt idx="2">
                  <c:v>0.1</c:v>
                </c:pt>
                <c:pt idx="3">
                  <c:v>0.09</c:v>
                </c:pt>
              </c:numCache>
            </c:numRef>
          </c:val>
          <c:extLst>
            <c:ext xmlns:c16="http://schemas.microsoft.com/office/drawing/2014/chart" uri="{C3380CC4-5D6E-409C-BE32-E72D297353CC}">
              <c16:uniqueId val="{00000001-6ECC-4467-8030-253FAC285580}"/>
            </c:ext>
          </c:extLst>
        </c:ser>
        <c:ser>
          <c:idx val="2"/>
          <c:order val="2"/>
          <c:tx>
            <c:strRef>
              <c:f>Sheet1!$D$1</c:f>
              <c:strCache>
                <c:ptCount val="1"/>
                <c:pt idx="0">
                  <c:v>Sometimes</c:v>
                </c:pt>
              </c:strCache>
            </c:strRef>
          </c:tx>
          <c:spPr>
            <a:solidFill>
              <a:srgbClr val="FFFF99"/>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Sheet1!$D$2:$D$5</c:f>
              <c:numCache>
                <c:formatCode>0%</c:formatCode>
                <c:ptCount val="4"/>
                <c:pt idx="0">
                  <c:v>0.39</c:v>
                </c:pt>
                <c:pt idx="1">
                  <c:v>0.27</c:v>
                </c:pt>
                <c:pt idx="2">
                  <c:v>0.22</c:v>
                </c:pt>
                <c:pt idx="3">
                  <c:v>0.23</c:v>
                </c:pt>
              </c:numCache>
            </c:numRef>
          </c:val>
          <c:extLst>
            <c:ext xmlns:c16="http://schemas.microsoft.com/office/drawing/2014/chart" uri="{C3380CC4-5D6E-409C-BE32-E72D297353CC}">
              <c16:uniqueId val="{00000002-6ECC-4467-8030-253FAC285580}"/>
            </c:ext>
          </c:extLst>
        </c:ser>
        <c:ser>
          <c:idx val="3"/>
          <c:order val="3"/>
          <c:tx>
            <c:strRef>
              <c:f>Sheet1!$E$1</c:f>
              <c:strCache>
                <c:ptCount val="1"/>
                <c:pt idx="0">
                  <c:v>Rarely</c:v>
                </c:pt>
              </c:strCache>
            </c:strRef>
          </c:tx>
          <c:spPr>
            <a:solidFill>
              <a:schemeClr val="accent2"/>
            </a:solidFill>
            <a:ln>
              <a:no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Sheet1!$E$2:$E$5</c:f>
              <c:numCache>
                <c:formatCode>0%</c:formatCode>
                <c:ptCount val="4"/>
                <c:pt idx="0">
                  <c:v>0.22</c:v>
                </c:pt>
                <c:pt idx="1">
                  <c:v>0.35</c:v>
                </c:pt>
                <c:pt idx="2">
                  <c:v>0.33</c:v>
                </c:pt>
                <c:pt idx="3">
                  <c:v>0.38</c:v>
                </c:pt>
              </c:numCache>
            </c:numRef>
          </c:val>
          <c:extLst>
            <c:ext xmlns:c16="http://schemas.microsoft.com/office/drawing/2014/chart" uri="{C3380CC4-5D6E-409C-BE32-E72D297353CC}">
              <c16:uniqueId val="{00000003-6ECC-4467-8030-253FAC285580}"/>
            </c:ext>
          </c:extLst>
        </c:ser>
        <c:ser>
          <c:idx val="4"/>
          <c:order val="4"/>
          <c:tx>
            <c:strRef>
              <c:f>Sheet1!$F$1</c:f>
              <c:strCache>
                <c:ptCount val="1"/>
                <c:pt idx="0">
                  <c:v>Never</c:v>
                </c:pt>
              </c:strCache>
            </c:strRef>
          </c:tx>
          <c:spPr>
            <a:solidFill>
              <a:srgbClr val="00B050"/>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Mainland China</c:v>
                </c:pt>
                <c:pt idx="1">
                  <c:v>Hong Kong, SAR</c:v>
                </c:pt>
                <c:pt idx="2">
                  <c:v>Taiwan (POC)</c:v>
                </c:pt>
                <c:pt idx="3">
                  <c:v>Singapore</c:v>
                </c:pt>
              </c:strCache>
            </c:strRef>
          </c:cat>
          <c:val>
            <c:numRef>
              <c:f>Sheet1!$F$2:$F$5</c:f>
              <c:numCache>
                <c:formatCode>0%</c:formatCode>
                <c:ptCount val="4"/>
                <c:pt idx="0">
                  <c:v>0.09</c:v>
                </c:pt>
                <c:pt idx="1">
                  <c:v>0.23</c:v>
                </c:pt>
                <c:pt idx="2">
                  <c:v>0.3</c:v>
                </c:pt>
                <c:pt idx="3">
                  <c:v>0.26</c:v>
                </c:pt>
              </c:numCache>
            </c:numRef>
          </c:val>
          <c:extLst>
            <c:ext xmlns:c16="http://schemas.microsoft.com/office/drawing/2014/chart" uri="{C3380CC4-5D6E-409C-BE32-E72D297353CC}">
              <c16:uniqueId val="{00000005-6ECC-4467-8030-253FAC285580}"/>
            </c:ext>
          </c:extLst>
        </c:ser>
        <c:dLbls>
          <c:dLblPos val="ctr"/>
          <c:showLegendKey val="0"/>
          <c:showVal val="1"/>
          <c:showCatName val="0"/>
          <c:showSerName val="0"/>
          <c:showPercent val="0"/>
          <c:showBubbleSize val="0"/>
        </c:dLbls>
        <c:gapWidth val="36"/>
        <c:overlap val="100"/>
        <c:axId val="853073320"/>
        <c:axId val="853075280"/>
        <c:extLst/>
      </c:barChart>
      <c:catAx>
        <c:axId val="85307332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defRPr/>
            </a:pPr>
            <a:endParaRPr lang="en-US"/>
          </a:p>
        </c:txPr>
        <c:crossAx val="853075280"/>
        <c:crosses val="autoZero"/>
        <c:auto val="1"/>
        <c:lblAlgn val="ctr"/>
        <c:lblOffset val="100"/>
        <c:noMultiLvlLbl val="0"/>
      </c:catAx>
      <c:valAx>
        <c:axId val="853075280"/>
        <c:scaling>
          <c:orientation val="minMax"/>
          <c:max val="1"/>
          <c:min val="0"/>
        </c:scaling>
        <c:delete val="1"/>
        <c:axPos val="t"/>
        <c:numFmt formatCode="0%" sourceLinked="1"/>
        <c:majorTickMark val="out"/>
        <c:minorTickMark val="none"/>
        <c:tickLblPos val="nextTo"/>
        <c:crossAx val="853073320"/>
        <c:crosses val="autoZero"/>
        <c:crossBetween val="between"/>
      </c:valAx>
      <c:spPr>
        <a:noFill/>
        <a:ln>
          <a:noFill/>
        </a:ln>
        <a:effectLst/>
      </c:spPr>
    </c:plotArea>
    <c:legend>
      <c:legendPos val="b"/>
      <c:layout>
        <c:manualLayout>
          <c:xMode val="edge"/>
          <c:yMode val="edge"/>
          <c:x val="0.1055266557331468"/>
          <c:y val="0.74016916460216087"/>
          <c:w val="0.89447331597202195"/>
          <c:h val="6.9687638489073889E-2"/>
        </c:manualLayout>
      </c:layout>
      <c:overlay val="0"/>
      <c:txPr>
        <a:bodyPr/>
        <a:lstStyle/>
        <a:p>
          <a:pPr>
            <a:defRPr sz="1000"/>
          </a:pPr>
          <a:endParaRPr lang="en-US"/>
        </a:p>
      </c:txPr>
    </c:legend>
    <c:plotVisOnly val="1"/>
    <c:dispBlanksAs val="gap"/>
    <c:showDLblsOverMax val="0"/>
  </c:chart>
  <c:spPr>
    <a:noFill/>
    <a:ln>
      <a:noFill/>
    </a:ln>
    <a:effectLst/>
  </c:spPr>
  <c:txPr>
    <a:bodyPr/>
    <a:lstStyle/>
    <a:p>
      <a:pPr>
        <a:defRPr sz="1000">
          <a:solidFill>
            <a:srgbClr val="000000"/>
          </a:solidFill>
          <a:latin typeface="+mn-lt"/>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935574995423497E-2"/>
          <c:y val="0.223670020141159"/>
          <c:w val="0.92763903381361501"/>
          <c:h val="0.71105624607634599"/>
        </c:manualLayout>
      </c:layout>
      <c:scatterChart>
        <c:scatterStyle val="lineMarker"/>
        <c:varyColors val="0"/>
        <c:ser>
          <c:idx val="2"/>
          <c:order val="0"/>
          <c:tx>
            <c:strRef>
              <c:f>Sheet1!$B$1</c:f>
              <c:strCache>
                <c:ptCount val="1"/>
                <c:pt idx="0">
                  <c:v>Lobster</c:v>
                </c:pt>
              </c:strCache>
            </c:strRef>
          </c:tx>
          <c:spPr>
            <a:ln>
              <a:noFill/>
            </a:ln>
          </c:spPr>
          <c:marker>
            <c:symbol val="circle"/>
            <c:size val="9"/>
            <c:spPr>
              <a:solidFill>
                <a:srgbClr val="293870"/>
              </a:solidFill>
              <a:ln>
                <a:noFill/>
              </a:ln>
            </c:spPr>
          </c:marker>
          <c:dLbls>
            <c:dLbl>
              <c:idx val="0"/>
              <c:layout>
                <c:manualLayout>
                  <c:x val="-6.5324955441755594E-2"/>
                  <c:y val="-5.9156083930769397E-2"/>
                </c:manualLayout>
              </c:layout>
              <c:spPr>
                <a:noFill/>
                <a:ln>
                  <a:noFill/>
                </a:ln>
                <a:effectLst/>
              </c:spPr>
              <c:txPr>
                <a:bodyPr wrap="square" lIns="38100" tIns="19050" rIns="38100" bIns="19050" anchor="ctr">
                  <a:noAutofit/>
                </a:bodyPr>
                <a:lstStyle/>
                <a:p>
                  <a:pPr>
                    <a:defRPr sz="850" b="1">
                      <a:solidFill>
                        <a:srgbClr val="2C296D"/>
                      </a:solidFill>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9.3926532780254299E-2"/>
                      <c:h val="4.0523954802919003E-2"/>
                    </c:manualLayout>
                  </c15:layout>
                </c:ext>
                <c:ext xmlns:c16="http://schemas.microsoft.com/office/drawing/2014/chart" uri="{C3380CC4-5D6E-409C-BE32-E72D297353CC}">
                  <c16:uniqueId val="{00000000-2165-4CE9-96A5-D9014CCD0238}"/>
                </c:ext>
              </c:extLst>
            </c:dLbl>
            <c:dLbl>
              <c:idx val="3"/>
              <c:layout>
                <c:manualLayout>
                  <c:x val="-6.2173965686579603E-2"/>
                  <c:y val="-5.61740565955188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65-4CE9-96A5-D9014CCD0238}"/>
                </c:ext>
              </c:extLst>
            </c:dLbl>
            <c:spPr>
              <a:noFill/>
              <a:ln>
                <a:noFill/>
              </a:ln>
              <a:effectLst/>
            </c:spPr>
            <c:txPr>
              <a:bodyPr wrap="square" lIns="38100" tIns="19050" rIns="38100" bIns="19050" anchor="ctr">
                <a:spAutoFit/>
              </a:bodyPr>
              <a:lstStyle/>
              <a:p>
                <a:pPr>
                  <a:defRPr sz="850" b="1">
                    <a:solidFill>
                      <a:srgbClr val="2C296D"/>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Sheet1!$B$3:$B$6</c:f>
              <c:numCache>
                <c:formatCode>0%</c:formatCode>
                <c:ptCount val="4"/>
                <c:pt idx="0">
                  <c:v>0.21</c:v>
                </c:pt>
                <c:pt idx="1">
                  <c:v>0.1</c:v>
                </c:pt>
                <c:pt idx="2">
                  <c:v>0.27</c:v>
                </c:pt>
                <c:pt idx="3">
                  <c:v>0.13</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2-2165-4CE9-96A5-D9014CCD0238}"/>
            </c:ext>
          </c:extLst>
        </c:ser>
        <c:ser>
          <c:idx val="0"/>
          <c:order val="1"/>
          <c:tx>
            <c:strRef>
              <c:f>Sheet1!$C$1</c:f>
              <c:strCache>
                <c:ptCount val="1"/>
                <c:pt idx="0">
                  <c:v>Fish maw</c:v>
                </c:pt>
              </c:strCache>
            </c:strRef>
          </c:tx>
          <c:spPr>
            <a:ln w="12700">
              <a:noFill/>
            </a:ln>
          </c:spPr>
          <c:marker>
            <c:symbol val="circle"/>
            <c:size val="9"/>
            <c:spPr>
              <a:solidFill>
                <a:srgbClr val="F7A823"/>
              </a:solidFill>
              <a:ln w="12700">
                <a:noFill/>
              </a:ln>
            </c:spPr>
          </c:marker>
          <c:dLbls>
            <c:dLbl>
              <c:idx val="2"/>
              <c:layout>
                <c:manualLayout>
                  <c:x val="-2.13689450287208E-2"/>
                  <c:y val="-7.099085908287490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65-4CE9-96A5-D9014CCD0238}"/>
                </c:ext>
              </c:extLst>
            </c:dLbl>
            <c:spPr>
              <a:noFill/>
              <a:ln>
                <a:noFill/>
              </a:ln>
              <a:effectLst/>
            </c:spPr>
            <c:txPr>
              <a:bodyPr wrap="square" lIns="38100" tIns="19050" rIns="38100" bIns="19050" anchor="ctr">
                <a:spAutoFit/>
              </a:bodyPr>
              <a:lstStyle/>
              <a:p>
                <a:pPr>
                  <a:defRPr sz="850" b="1">
                    <a:solidFill>
                      <a:srgbClr val="F7A823"/>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Sheet1!$C$3:$C$6</c:f>
              <c:numCache>
                <c:formatCode>0%</c:formatCode>
                <c:ptCount val="4"/>
                <c:pt idx="0">
                  <c:v>0.11</c:v>
                </c:pt>
                <c:pt idx="1">
                  <c:v>0.2</c:v>
                </c:pt>
                <c:pt idx="2">
                  <c:v>0.15</c:v>
                </c:pt>
                <c:pt idx="3">
                  <c:v>0.24</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4-2165-4CE9-96A5-D9014CCD0238}"/>
            </c:ext>
          </c:extLst>
        </c:ser>
        <c:ser>
          <c:idx val="1"/>
          <c:order val="2"/>
          <c:tx>
            <c:strRef>
              <c:f>Sheet1!$D$1</c:f>
              <c:strCache>
                <c:ptCount val="1"/>
                <c:pt idx="0">
                  <c:v>Bird's nest</c:v>
                </c:pt>
              </c:strCache>
            </c:strRef>
          </c:tx>
          <c:spPr>
            <a:ln w="12700">
              <a:noFill/>
            </a:ln>
          </c:spPr>
          <c:marker>
            <c:symbol val="circle"/>
            <c:size val="9"/>
            <c:spPr>
              <a:solidFill>
                <a:srgbClr val="C9366A"/>
              </a:solidFill>
              <a:ln w="12700">
                <a:noFill/>
              </a:ln>
            </c:spPr>
          </c:marker>
          <c:dLbls>
            <c:dLbl>
              <c:idx val="1"/>
              <c:layout>
                <c:manualLayout>
                  <c:x val="-5.0313622011239401E-2"/>
                  <c:y val="-4.5061454730001699E-2"/>
                </c:manualLayout>
              </c:layout>
              <c:spPr>
                <a:noFill/>
                <a:ln>
                  <a:noFill/>
                </a:ln>
                <a:effectLst/>
              </c:spPr>
              <c:txPr>
                <a:bodyPr wrap="square" lIns="38100" tIns="19050" rIns="38100" bIns="19050" anchor="ctr">
                  <a:noAutofit/>
                </a:bodyPr>
                <a:lstStyle/>
                <a:p>
                  <a:pPr>
                    <a:defRPr sz="850" b="1">
                      <a:solidFill>
                        <a:srgbClr val="C9366A"/>
                      </a:solidFill>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8.9889080691463299E-2"/>
                      <c:h val="7.90105992638266E-2"/>
                    </c:manualLayout>
                  </c15:layout>
                </c:ext>
                <c:ext xmlns:c16="http://schemas.microsoft.com/office/drawing/2014/chart" uri="{C3380CC4-5D6E-409C-BE32-E72D297353CC}">
                  <c16:uniqueId val="{00000005-2165-4CE9-96A5-D9014CCD0238}"/>
                </c:ext>
              </c:extLst>
            </c:dLbl>
            <c:dLbl>
              <c:idx val="2"/>
              <c:layout>
                <c:manualLayout>
                  <c:x val="-4.7140537023157902E-2"/>
                  <c:y val="-4.87656553518409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65-4CE9-96A5-D9014CCD0238}"/>
                </c:ext>
              </c:extLst>
            </c:dLbl>
            <c:dLbl>
              <c:idx val="3"/>
              <c:layout>
                <c:manualLayout>
                  <c:x val="-2.9959475693533199E-2"/>
                  <c:y val="-5.61740565955188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65-4CE9-96A5-D9014CCD0238}"/>
                </c:ext>
              </c:extLst>
            </c:dLbl>
            <c:spPr>
              <a:noFill/>
              <a:ln>
                <a:noFill/>
              </a:ln>
              <a:effectLst/>
            </c:spPr>
            <c:txPr>
              <a:bodyPr wrap="square" lIns="38100" tIns="19050" rIns="38100" bIns="19050" anchor="ctr">
                <a:spAutoFit/>
              </a:bodyPr>
              <a:lstStyle/>
              <a:p>
                <a:pPr>
                  <a:defRPr sz="850" b="1">
                    <a:solidFill>
                      <a:srgbClr val="C9366A"/>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Sheet1!$D$3:$D$6</c:f>
              <c:numCache>
                <c:formatCode>0%</c:formatCode>
                <c:ptCount val="4"/>
                <c:pt idx="0">
                  <c:v>0.18</c:v>
                </c:pt>
                <c:pt idx="1">
                  <c:v>0.28000000000000003</c:v>
                </c:pt>
                <c:pt idx="2">
                  <c:v>0.12</c:v>
                </c:pt>
                <c:pt idx="3">
                  <c:v>0.14000000000000001</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8-2165-4CE9-96A5-D9014CCD0238}"/>
            </c:ext>
          </c:extLst>
        </c:ser>
        <c:ser>
          <c:idx val="3"/>
          <c:order val="3"/>
          <c:tx>
            <c:strRef>
              <c:f>Sheet1!$E$1</c:f>
              <c:strCache>
                <c:ptCount val="1"/>
                <c:pt idx="0">
                  <c:v>Abalone</c:v>
                </c:pt>
              </c:strCache>
            </c:strRef>
          </c:tx>
          <c:spPr>
            <a:ln w="12700">
              <a:noFill/>
            </a:ln>
          </c:spPr>
          <c:marker>
            <c:symbol val="circle"/>
            <c:size val="9"/>
            <c:spPr>
              <a:solidFill>
                <a:srgbClr val="95C11F"/>
              </a:solidFill>
              <a:ln w="12700">
                <a:noFill/>
              </a:ln>
            </c:spPr>
          </c:marker>
          <c:dLbls>
            <c:dLbl>
              <c:idx val="3"/>
              <c:layout>
                <c:manualLayout>
                  <c:x val="-2.9959475693533199E-2"/>
                  <c:y val="-5.61740565955188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65-4CE9-96A5-D9014CCD0238}"/>
                </c:ext>
              </c:extLst>
            </c:dLbl>
            <c:spPr>
              <a:noFill/>
              <a:ln>
                <a:noFill/>
              </a:ln>
              <a:effectLst/>
            </c:spPr>
            <c:txPr>
              <a:bodyPr wrap="square" lIns="38100" tIns="19050" rIns="38100" bIns="19050" anchor="ctr">
                <a:spAutoFit/>
              </a:bodyPr>
              <a:lstStyle/>
              <a:p>
                <a:pPr>
                  <a:defRPr sz="850" b="1">
                    <a:solidFill>
                      <a:srgbClr val="92D050"/>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Sheet1!$E$3:$E$6</c:f>
              <c:numCache>
                <c:formatCode>0%</c:formatCode>
                <c:ptCount val="4"/>
                <c:pt idx="0">
                  <c:v>0.15</c:v>
                </c:pt>
                <c:pt idx="1">
                  <c:v>0.15</c:v>
                </c:pt>
                <c:pt idx="2">
                  <c:v>0.14000000000000001</c:v>
                </c:pt>
                <c:pt idx="3">
                  <c:v>0.18</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A-2165-4CE9-96A5-D9014CCD0238}"/>
            </c:ext>
          </c:extLst>
        </c:ser>
        <c:ser>
          <c:idx val="4"/>
          <c:order val="4"/>
          <c:tx>
            <c:strRef>
              <c:f>Sheet1!$F$1</c:f>
              <c:strCache>
                <c:ptCount val="1"/>
                <c:pt idx="0">
                  <c:v>Crab meat</c:v>
                </c:pt>
              </c:strCache>
            </c:strRef>
          </c:tx>
          <c:spPr>
            <a:ln w="12700">
              <a:noFill/>
            </a:ln>
          </c:spPr>
          <c:marker>
            <c:symbol val="circle"/>
            <c:size val="9"/>
            <c:spPr>
              <a:solidFill>
                <a:srgbClr val="C00000"/>
              </a:solidFill>
              <a:ln w="12700">
                <a:noFill/>
              </a:ln>
            </c:spPr>
          </c:marker>
          <c:dLbls>
            <c:dLbl>
              <c:idx val="2"/>
              <c:layout>
                <c:manualLayout>
                  <c:x val="-5.1435802355564102E-2"/>
                  <c:y val="-8.580766157023110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65-4CE9-96A5-D9014CCD0238}"/>
                </c:ext>
              </c:extLst>
            </c:dLbl>
            <c:dLbl>
              <c:idx val="3"/>
              <c:layout>
                <c:manualLayout>
                  <c:x val="-5.3583435021767198E-2"/>
                  <c:y val="-5.987825721735799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165-4CE9-96A5-D9014CCD0238}"/>
                </c:ext>
              </c:extLst>
            </c:dLbl>
            <c:spPr>
              <a:noFill/>
              <a:ln>
                <a:noFill/>
              </a:ln>
              <a:effectLst/>
            </c:spPr>
            <c:txPr>
              <a:bodyPr wrap="square" lIns="38100" tIns="19050" rIns="38100" bIns="19050" anchor="ctr">
                <a:spAutoFit/>
              </a:bodyPr>
              <a:lstStyle/>
              <a:p>
                <a:pPr>
                  <a:defRPr sz="850" b="1">
                    <a:solidFill>
                      <a:srgbClr val="C00000"/>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Sheet1!$F$3:$F$6</c:f>
              <c:numCache>
                <c:formatCode>0%</c:formatCode>
                <c:ptCount val="4"/>
                <c:pt idx="0">
                  <c:v>7.0000000000000007E-2</c:v>
                </c:pt>
                <c:pt idx="1">
                  <c:v>0.12</c:v>
                </c:pt>
                <c:pt idx="2">
                  <c:v>0.12</c:v>
                </c:pt>
                <c:pt idx="3">
                  <c:v>0.17</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D-2165-4CE9-96A5-D9014CCD0238}"/>
            </c:ext>
          </c:extLst>
        </c:ser>
        <c:ser>
          <c:idx val="5"/>
          <c:order val="5"/>
          <c:tx>
            <c:strRef>
              <c:f>Sheet1!$G$1</c:f>
              <c:strCache>
                <c:ptCount val="1"/>
                <c:pt idx="0">
                  <c:v>Sea cucumber</c:v>
                </c:pt>
              </c:strCache>
            </c:strRef>
          </c:tx>
          <c:spPr>
            <a:ln w="12700">
              <a:noFill/>
            </a:ln>
          </c:spPr>
          <c:marker>
            <c:symbol val="circle"/>
            <c:size val="9"/>
            <c:spPr>
              <a:solidFill>
                <a:srgbClr val="535353">
                  <a:lumMod val="40000"/>
                  <a:lumOff val="60000"/>
                </a:srgbClr>
              </a:solidFill>
              <a:ln w="12700">
                <a:noFill/>
              </a:ln>
            </c:spPr>
          </c:marker>
          <c:dLbls>
            <c:dLbl>
              <c:idx val="0"/>
              <c:layout>
                <c:manualLayout>
                  <c:x val="-5.86936565920066E-2"/>
                  <c:y val="-5.3201508513828003E-2"/>
                </c:manualLayout>
              </c:layout>
              <c:spPr>
                <a:noFill/>
                <a:ln>
                  <a:noFill/>
                </a:ln>
                <a:effectLst/>
              </c:spPr>
              <c:txPr>
                <a:bodyPr wrap="square" lIns="38100" tIns="19050" rIns="38100" bIns="19050" anchor="ctr">
                  <a:noAutofit/>
                </a:bodyPr>
                <a:lstStyle/>
                <a:p>
                  <a:pPr>
                    <a:defRPr sz="850" b="1">
                      <a:solidFill>
                        <a:schemeClr val="bg2">
                          <a:lumMod val="60000"/>
                          <a:lumOff val="40000"/>
                        </a:schemeClr>
                      </a:solidFill>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9.3926532780254299E-2"/>
                      <c:h val="4.7932356046597097E-2"/>
                    </c:manualLayout>
                  </c15:layout>
                </c:ext>
                <c:ext xmlns:c16="http://schemas.microsoft.com/office/drawing/2014/chart" uri="{C3380CC4-5D6E-409C-BE32-E72D297353CC}">
                  <c16:uniqueId val="{0000000E-2165-4CE9-96A5-D9014CCD0238}"/>
                </c:ext>
              </c:extLst>
            </c:dLbl>
            <c:dLbl>
              <c:idx val="1"/>
              <c:layout>
                <c:manualLayout>
                  <c:x val="-7.0716132340168797E-2"/>
                  <c:y val="-3.02446522426455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165-4CE9-96A5-D9014CCD0238}"/>
                </c:ext>
              </c:extLst>
            </c:dLbl>
            <c:dLbl>
              <c:idx val="2"/>
              <c:layout>
                <c:manualLayout>
                  <c:x val="-2.35165776949239E-2"/>
                  <c:y val="-4.135725410816280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165-4CE9-96A5-D9014CCD0238}"/>
                </c:ext>
              </c:extLst>
            </c:dLbl>
            <c:dLbl>
              <c:idx val="3"/>
              <c:layout>
                <c:manualLayout>
                  <c:x val="-2.7811843027330099E-2"/>
                  <c:y val="-5.246985597367990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165-4CE9-96A5-D9014CCD0238}"/>
                </c:ext>
              </c:extLst>
            </c:dLbl>
            <c:spPr>
              <a:noFill/>
              <a:ln>
                <a:noFill/>
              </a:ln>
              <a:effectLst/>
            </c:spPr>
            <c:txPr>
              <a:bodyPr wrap="square" lIns="38100" tIns="19050" rIns="38100" bIns="19050" anchor="ctr">
                <a:spAutoFit/>
              </a:bodyPr>
              <a:lstStyle/>
              <a:p>
                <a:pPr>
                  <a:defRPr sz="850" b="1">
                    <a:solidFill>
                      <a:schemeClr val="bg2">
                        <a:lumMod val="60000"/>
                        <a:lumOff val="40000"/>
                      </a:schemeClr>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Sheet1!$G$3:$G$6</c:f>
              <c:numCache>
                <c:formatCode>0%</c:formatCode>
                <c:ptCount val="4"/>
                <c:pt idx="0">
                  <c:v>0.24</c:v>
                </c:pt>
                <c:pt idx="1">
                  <c:v>0.09</c:v>
                </c:pt>
                <c:pt idx="2">
                  <c:v>0.15</c:v>
                </c:pt>
                <c:pt idx="3">
                  <c:v>7.0000000000000007E-2</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12-2165-4CE9-96A5-D9014CCD0238}"/>
            </c:ext>
          </c:extLst>
        </c:ser>
        <c:dLbls>
          <c:showLegendKey val="0"/>
          <c:showVal val="0"/>
          <c:showCatName val="0"/>
          <c:showSerName val="0"/>
          <c:showPercent val="0"/>
          <c:showBubbleSize val="0"/>
        </c:dLbls>
        <c:axId val="853082336"/>
        <c:axId val="853087040"/>
      </c:scatterChart>
      <c:valAx>
        <c:axId val="853082336"/>
        <c:scaling>
          <c:orientation val="minMax"/>
          <c:max val="0.39"/>
          <c:min val="0"/>
        </c:scaling>
        <c:delete val="1"/>
        <c:axPos val="b"/>
        <c:majorGridlines>
          <c:spPr>
            <a:ln>
              <a:solidFill>
                <a:sysClr val="window" lastClr="FFFFFF">
                  <a:lumMod val="75000"/>
                </a:sysClr>
              </a:solidFill>
              <a:prstDash val="lgDash"/>
            </a:ln>
          </c:spPr>
        </c:majorGridlines>
        <c:numFmt formatCode="0\%" sourceLinked="0"/>
        <c:majorTickMark val="out"/>
        <c:minorTickMark val="none"/>
        <c:tickLblPos val="nextTo"/>
        <c:crossAx val="853087040"/>
        <c:crosses val="max"/>
        <c:crossBetween val="midCat"/>
        <c:majorUnit val="10"/>
      </c:valAx>
      <c:valAx>
        <c:axId val="853087040"/>
        <c:scaling>
          <c:orientation val="maxMin"/>
          <c:max val="4"/>
          <c:min val="1"/>
        </c:scaling>
        <c:delete val="0"/>
        <c:axPos val="l"/>
        <c:majorGridlines>
          <c:spPr>
            <a:ln w="3175">
              <a:solidFill>
                <a:schemeClr val="bg1">
                  <a:lumMod val="85000"/>
                </a:schemeClr>
              </a:solidFill>
              <a:prstDash val="sysDash"/>
            </a:ln>
          </c:spPr>
        </c:majorGridlines>
        <c:numFmt formatCode="General" sourceLinked="1"/>
        <c:majorTickMark val="out"/>
        <c:minorTickMark val="none"/>
        <c:tickLblPos val="none"/>
        <c:spPr>
          <a:ln w="19050">
            <a:solidFill>
              <a:srgbClr val="000000"/>
            </a:solidFill>
          </a:ln>
        </c:spPr>
        <c:crossAx val="853082336"/>
        <c:crosses val="autoZero"/>
        <c:crossBetween val="midCat"/>
        <c:majorUnit val="1"/>
      </c:valAx>
      <c:spPr>
        <a:noFill/>
        <a:ln w="25400">
          <a:noFill/>
        </a:ln>
      </c:spPr>
    </c:plotArea>
    <c:legend>
      <c:legendPos val="r"/>
      <c:layout>
        <c:manualLayout>
          <c:xMode val="edge"/>
          <c:yMode val="edge"/>
          <c:x val="0.81310691760937004"/>
          <c:y val="0.15594217946997799"/>
          <c:w val="0.17236088075261199"/>
          <c:h val="0.37406242890559799"/>
        </c:manualLayout>
      </c:layout>
      <c:overlay val="0"/>
      <c:spPr>
        <a:solidFill>
          <a:srgbClr val="FFFFFE"/>
        </a:solidFill>
        <a:ln>
          <a:solidFill>
            <a:srgbClr val="A7A7A7">
              <a:lumMod val="40000"/>
              <a:lumOff val="60000"/>
            </a:srgbClr>
          </a:solidFill>
        </a:ln>
      </c:spPr>
      <c:txPr>
        <a:bodyPr/>
        <a:lstStyle/>
        <a:p>
          <a:pPr>
            <a:defRPr sz="900"/>
          </a:pPr>
          <a:endParaRPr lang="en-US"/>
        </a:p>
      </c:txPr>
    </c:legend>
    <c:plotVisOnly val="1"/>
    <c:dispBlanksAs val="gap"/>
    <c:showDLblsOverMax val="0"/>
  </c:chart>
  <c:spPr>
    <a:noFill/>
    <a:ln>
      <a:noFill/>
    </a:ln>
  </c:spPr>
  <c:txPr>
    <a:bodyPr/>
    <a:lstStyle/>
    <a:p>
      <a:pPr>
        <a:defRPr sz="800">
          <a:latin typeface="+mn-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0.107241610666126"/>
          <c:w val="0.67351353440285699"/>
          <c:h val="0.83198916683171298"/>
        </c:manualLayout>
      </c:layout>
      <c:barChart>
        <c:barDir val="bar"/>
        <c:grouping val="percentStacked"/>
        <c:varyColors val="0"/>
        <c:ser>
          <c:idx val="0"/>
          <c:order val="0"/>
          <c:tx>
            <c:strRef>
              <c:f>Sheet1!$A$2</c:f>
              <c:strCache>
                <c:ptCount val="1"/>
                <c:pt idx="0">
                  <c:v>Female</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A4A9-42E6-9A48-8BC27F6E0C47}"/>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A4A9-42E6-9A48-8BC27F6E0C47}"/>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A4A9-42E6-9A48-8BC27F6E0C47}"/>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A4A9-42E6-9A48-8BC27F6E0C47}"/>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9-A4A9-42E6-9A48-8BC27F6E0C47}"/>
              </c:ext>
            </c:extLst>
          </c:dPt>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0.49</c:v>
                </c:pt>
                <c:pt idx="1">
                  <c:v>0.54</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Male</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0.51</c:v>
                </c:pt>
                <c:pt idx="1">
                  <c:v>0.46</c:v>
                </c:pt>
              </c:numCache>
            </c:numRef>
          </c:val>
          <c:extLst xmlns:c15="http://schemas.microsoft.com/office/drawing/2012/chart">
            <c:ext xmlns:c16="http://schemas.microsoft.com/office/drawing/2014/chart" uri="{C3380CC4-5D6E-409C-BE32-E72D297353CC}">
              <c16:uniqueId val="{00000001-911A-654B-B3BD-35340AC58170}"/>
            </c:ext>
          </c:extLst>
        </c:ser>
        <c:dLbls>
          <c:showLegendKey val="0"/>
          <c:showVal val="1"/>
          <c:showCatName val="0"/>
          <c:showSerName val="0"/>
          <c:showPercent val="0"/>
          <c:showBubbleSize val="0"/>
        </c:dLbls>
        <c:gapWidth val="44"/>
        <c:overlap val="100"/>
        <c:axId val="783543088"/>
        <c:axId val="783543480"/>
        <c:extLst/>
      </c:barChart>
      <c:catAx>
        <c:axId val="783543088"/>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783543480"/>
        <c:crosses val="autoZero"/>
        <c:auto val="1"/>
        <c:lblAlgn val="ctr"/>
        <c:lblOffset val="100"/>
        <c:noMultiLvlLbl val="0"/>
      </c:catAx>
      <c:valAx>
        <c:axId val="783543480"/>
        <c:scaling>
          <c:orientation val="minMax"/>
          <c:max val="1"/>
          <c:min val="0"/>
        </c:scaling>
        <c:delete val="1"/>
        <c:axPos val="t"/>
        <c:numFmt formatCode="0%" sourceLinked="1"/>
        <c:majorTickMark val="out"/>
        <c:minorTickMark val="none"/>
        <c:tickLblPos val="nextTo"/>
        <c:crossAx val="78354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0000"/>
          </a:solidFill>
          <a:latin typeface="+mn-lt"/>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769735857807"/>
          <c:y val="3.5883477019822897E-2"/>
          <c:w val="0.31225720898392301"/>
          <c:h val="0.92830550552791502"/>
        </c:manualLayout>
      </c:layout>
      <c:barChart>
        <c:barDir val="bar"/>
        <c:grouping val="clustered"/>
        <c:varyColors val="0"/>
        <c:ser>
          <c:idx val="0"/>
          <c:order val="0"/>
          <c:tx>
            <c:strRef>
              <c:f>Sheet1!$B$1</c:f>
              <c:strCache>
                <c:ptCount val="1"/>
                <c:pt idx="0">
                  <c:v>Mainland China</c:v>
                </c:pt>
              </c:strCache>
            </c:strRef>
          </c:tx>
          <c:spPr>
            <a:solidFill>
              <a:srgbClr val="2C296D"/>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8342-4BE2-B77B-6E86CB92D55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342-4BE2-B77B-6E86CB92D55F}"/>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8342-4BE2-B77B-6E86CB92D55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8342-4BE2-B77B-6E86CB92D55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1-1469-4580-BA13-23868ED37F7B}"/>
              </c:ext>
            </c:extLst>
          </c:dPt>
          <c:dPt>
            <c:idx val="5"/>
            <c:invertIfNegative val="0"/>
            <c:bubble3D val="0"/>
            <c:extLst>
              <c:ext xmlns:c16="http://schemas.microsoft.com/office/drawing/2014/chart" uri="{C3380CC4-5D6E-409C-BE32-E72D297353CC}">
                <c16:uniqueId val="{00000003-1469-4580-BA13-23868ED37F7B}"/>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5-1469-4580-BA13-23868ED37F7B}"/>
              </c:ext>
            </c:extLst>
          </c:dPt>
          <c:dPt>
            <c:idx val="7"/>
            <c:invertIfNegative val="0"/>
            <c:bubble3D val="0"/>
            <c:spPr>
              <a:solidFill>
                <a:srgbClr val="C00000"/>
              </a:solidFill>
              <a:ln>
                <a:noFill/>
              </a:ln>
              <a:effectLst/>
            </c:spPr>
            <c:extLst>
              <c:ext xmlns:c16="http://schemas.microsoft.com/office/drawing/2014/chart" uri="{C3380CC4-5D6E-409C-BE32-E72D297353CC}">
                <c16:uniqueId val="{00000007-1469-4580-BA13-23868ED37F7B}"/>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9-1469-4580-BA13-23868ED37F7B}"/>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B-1469-4580-BA13-23868ED37F7B}"/>
              </c:ext>
            </c:extLst>
          </c:dPt>
          <c:dPt>
            <c:idx val="11"/>
            <c:invertIfNegative val="0"/>
            <c:bubble3D val="0"/>
            <c:extLst>
              <c:ext xmlns:c16="http://schemas.microsoft.com/office/drawing/2014/chart" uri="{C3380CC4-5D6E-409C-BE32-E72D297353CC}">
                <c16:uniqueId val="{0000000D-1469-4580-BA13-23868ED37F7B}"/>
              </c:ext>
            </c:extLst>
          </c:dPt>
          <c:dPt>
            <c:idx val="12"/>
            <c:invertIfNegative val="0"/>
            <c:bubble3D val="0"/>
            <c:extLst>
              <c:ext xmlns:c16="http://schemas.microsoft.com/office/drawing/2014/chart" uri="{C3380CC4-5D6E-409C-BE32-E72D297353CC}">
                <c16:uniqueId val="{0000000F-1469-4580-BA13-23868ED37F7B}"/>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6-8342-4BE2-B77B-6E86CB92D55F}"/>
              </c:ext>
            </c:extLst>
          </c:dPt>
          <c:dPt>
            <c:idx val="14"/>
            <c:invertIfNegative val="0"/>
            <c:bubble3D val="0"/>
            <c:extLst>
              <c:ext xmlns:c16="http://schemas.microsoft.com/office/drawing/2014/chart" uri="{C3380CC4-5D6E-409C-BE32-E72D297353CC}">
                <c16:uniqueId val="{00000011-1469-4580-BA13-23868ED37F7B}"/>
              </c:ext>
            </c:extLst>
          </c:dPt>
          <c:dPt>
            <c:idx val="15"/>
            <c:invertIfNegative val="0"/>
            <c:bubble3D val="0"/>
            <c:spPr>
              <a:solidFill>
                <a:schemeClr val="accent3"/>
              </a:solidFill>
              <a:ln>
                <a:noFill/>
              </a:ln>
              <a:effectLst/>
            </c:spPr>
            <c:extLst>
              <c:ext xmlns:c16="http://schemas.microsoft.com/office/drawing/2014/chart" uri="{C3380CC4-5D6E-409C-BE32-E72D297353CC}">
                <c16:uniqueId val="{00000013-1469-4580-BA13-23868ED37F7B}"/>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1B-8342-4BE2-B77B-6E86CB92D55F}"/>
              </c:ext>
            </c:extLst>
          </c:dPt>
          <c:dPt>
            <c:idx val="18"/>
            <c:invertIfNegative val="0"/>
            <c:bubble3D val="0"/>
            <c:spPr>
              <a:solidFill>
                <a:srgbClr val="C00000"/>
              </a:solidFill>
              <a:ln>
                <a:noFill/>
              </a:ln>
              <a:effectLst/>
            </c:spPr>
            <c:extLst>
              <c:ext xmlns:c16="http://schemas.microsoft.com/office/drawing/2014/chart" uri="{C3380CC4-5D6E-409C-BE32-E72D297353CC}">
                <c16:uniqueId val="{0000001D-8342-4BE2-B77B-6E86CB92D55F}"/>
              </c:ext>
            </c:extLst>
          </c:dPt>
          <c:dPt>
            <c:idx val="20"/>
            <c:invertIfNegative val="0"/>
            <c:bubble3D val="0"/>
            <c:spPr>
              <a:solidFill>
                <a:schemeClr val="accent3"/>
              </a:solidFill>
              <a:ln>
                <a:noFill/>
              </a:ln>
              <a:effectLst/>
            </c:spPr>
            <c:extLst>
              <c:ext xmlns:c16="http://schemas.microsoft.com/office/drawing/2014/chart" uri="{C3380CC4-5D6E-409C-BE32-E72D297353CC}">
                <c16:uniqueId val="{00000015-1469-4580-BA13-23868ED37F7B}"/>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17-1469-4580-BA13-23868ED37F7B}"/>
              </c:ext>
            </c:extLst>
          </c:dPt>
          <c:dPt>
            <c:idx val="22"/>
            <c:invertIfNegative val="0"/>
            <c:bubble3D val="0"/>
            <c:extLst>
              <c:ext xmlns:c16="http://schemas.microsoft.com/office/drawing/2014/chart" uri="{C3380CC4-5D6E-409C-BE32-E72D297353CC}">
                <c16:uniqueId val="{00000019-1469-4580-BA13-23868ED37F7B}"/>
              </c:ext>
            </c:extLst>
          </c:dPt>
          <c:dPt>
            <c:idx val="23"/>
            <c:invertIfNegative val="0"/>
            <c:bubble3D val="0"/>
            <c:spPr>
              <a:solidFill>
                <a:srgbClr val="C00000"/>
              </a:solidFill>
              <a:ln>
                <a:noFill/>
              </a:ln>
              <a:effectLst/>
            </c:spPr>
            <c:extLst>
              <c:ext xmlns:c16="http://schemas.microsoft.com/office/drawing/2014/chart" uri="{C3380CC4-5D6E-409C-BE32-E72D297353CC}">
                <c16:uniqueId val="{0000001B-1469-4580-BA13-23868ED37F7B}"/>
              </c:ext>
            </c:extLst>
          </c:dPt>
          <c:dPt>
            <c:idx val="24"/>
            <c:invertIfNegative val="0"/>
            <c:bubble3D val="0"/>
            <c:extLst>
              <c:ext xmlns:c16="http://schemas.microsoft.com/office/drawing/2014/chart" uri="{C3380CC4-5D6E-409C-BE32-E72D297353CC}">
                <c16:uniqueId val="{0000001D-1469-4580-BA13-23868ED37F7B}"/>
              </c:ext>
            </c:extLst>
          </c:dPt>
          <c:dLbls>
            <c:numFmt formatCode="#,##0.00" sourceLinked="0"/>
            <c:spPr>
              <a:noFill/>
              <a:ln>
                <a:noFill/>
              </a:ln>
              <a:effectLst/>
            </c:spPr>
            <c:txPr>
              <a:bodyPr rot="0" vert="horz"/>
              <a:lstStyle/>
              <a:p>
                <a:pPr>
                  <a:defRPr sz="900">
                    <a:solidFill>
                      <a:srgbClr val="000000"/>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It is essential to protect sharks from extinction</c:v>
                </c:pt>
                <c:pt idx="1">
                  <c:v>A government ban on shark fin harvesting is absolutely necessary</c:v>
                </c:pt>
                <c:pt idx="2">
                  <c:v>Shark fins are harvested in a very cruel way</c:v>
                </c:pt>
                <c:pt idx="3">
                  <c:v>When buying shark fin soup, quality is the most important</c:v>
                </c:pt>
                <c:pt idx="4">
                  <c:v>Shark fin soup tastes great</c:v>
                </c:pt>
                <c:pt idx="5">
                  <c:v>Shark fin soup in a set dinner can easily be substituted by something else </c:v>
                </c:pt>
                <c:pt idx="6">
                  <c:v>Serving a shark fin dish is a sign of respect</c:v>
                </c:pt>
                <c:pt idx="7">
                  <c:v>Shark fins nurture and cure skin conditions</c:v>
                </c:pt>
                <c:pt idx="8">
                  <c:v>Serving a shark fin dish is a tradition in the Chinese culture</c:v>
                </c:pt>
                <c:pt idx="9">
                  <c:v>People I respect have stopped eating shark fin soup altogether</c:v>
                </c:pt>
                <c:pt idx="10">
                  <c:v>Shark fin has a special texture that cannot be replaced by anything else</c:v>
                </c:pt>
                <c:pt idx="11">
                  <c:v>In a banquet, I prefer not to eat it, but don't refuse not to create embarrassment</c:v>
                </c:pt>
                <c:pt idx="12">
                  <c:v>The tradition of shark fin soup will soon fade out</c:v>
                </c:pt>
                <c:pt idx="13">
                  <c:v>Serving my guests shark fin soup in banquets makes me look good</c:v>
                </c:pt>
                <c:pt idx="14">
                  <c:v>Shark fin dishes are troublesome to cook</c:v>
                </c:pt>
                <c:pt idx="15">
                  <c:v>Shark fin soup is served in order to impress business partners</c:v>
                </c:pt>
                <c:pt idx="16">
                  <c:v>Often shark fin soup offered at restaurants are fake</c:v>
                </c:pt>
                <c:pt idx="17">
                  <c:v>Shark fin soup is served to please the elders, like my parents/ grandparents</c:v>
                </c:pt>
                <c:pt idx="18">
                  <c:v>Eating shark fin soup brings luck and longevity</c:v>
                </c:pt>
                <c:pt idx="19">
                  <c:v>I don't particularly like eating shark fin soup but I do so to please others</c:v>
                </c:pt>
                <c:pt idx="20">
                  <c:v>Offering shark fin soup indicates wealth</c:v>
                </c:pt>
                <c:pt idx="21">
                  <c:v>I would be disappointed if I am served a substitute dish </c:v>
                </c:pt>
                <c:pt idx="22">
                  <c:v>Shark fins contain high concentrations of mercury and other toxins</c:v>
                </c:pt>
                <c:pt idx="23">
                  <c:v>Shark fin soup enhances manliness and sex drive</c:v>
                </c:pt>
                <c:pt idx="24">
                  <c:v>Shark fin soup is tasteless</c:v>
                </c:pt>
              </c:strCache>
            </c:strRef>
          </c:cat>
          <c:val>
            <c:numRef>
              <c:f>Sheet1!$B$2:$B$26</c:f>
              <c:numCache>
                <c:formatCode>0.00</c:formatCode>
                <c:ptCount val="25"/>
                <c:pt idx="0">
                  <c:v>5.31</c:v>
                </c:pt>
                <c:pt idx="1">
                  <c:v>4.87</c:v>
                </c:pt>
                <c:pt idx="2">
                  <c:v>4.78</c:v>
                </c:pt>
                <c:pt idx="3">
                  <c:v>4.4400000000000004</c:v>
                </c:pt>
                <c:pt idx="4">
                  <c:v>4.4000000000000004</c:v>
                </c:pt>
                <c:pt idx="5">
                  <c:v>3.25</c:v>
                </c:pt>
                <c:pt idx="6">
                  <c:v>3.18</c:v>
                </c:pt>
                <c:pt idx="7">
                  <c:v>3.15</c:v>
                </c:pt>
                <c:pt idx="8">
                  <c:v>2.95</c:v>
                </c:pt>
                <c:pt idx="9">
                  <c:v>2.84</c:v>
                </c:pt>
                <c:pt idx="10">
                  <c:v>2.84</c:v>
                </c:pt>
                <c:pt idx="11">
                  <c:v>2.69</c:v>
                </c:pt>
                <c:pt idx="12">
                  <c:v>2.58</c:v>
                </c:pt>
                <c:pt idx="13">
                  <c:v>2.35</c:v>
                </c:pt>
                <c:pt idx="14">
                  <c:v>2.319999999999999</c:v>
                </c:pt>
                <c:pt idx="15">
                  <c:v>2.27</c:v>
                </c:pt>
                <c:pt idx="16">
                  <c:v>2.19</c:v>
                </c:pt>
                <c:pt idx="17">
                  <c:v>2.14</c:v>
                </c:pt>
                <c:pt idx="18">
                  <c:v>2.06</c:v>
                </c:pt>
                <c:pt idx="19">
                  <c:v>2.0299999999999998</c:v>
                </c:pt>
                <c:pt idx="20">
                  <c:v>1.87</c:v>
                </c:pt>
                <c:pt idx="21">
                  <c:v>1.57</c:v>
                </c:pt>
                <c:pt idx="22">
                  <c:v>1.49</c:v>
                </c:pt>
                <c:pt idx="23">
                  <c:v>1.48</c:v>
                </c:pt>
                <c:pt idx="24">
                  <c:v>1.38</c:v>
                </c:pt>
              </c:numCache>
            </c:numRef>
          </c:val>
          <c:extLst>
            <c:ext xmlns:c16="http://schemas.microsoft.com/office/drawing/2014/chart" uri="{C3380CC4-5D6E-409C-BE32-E72D297353CC}">
              <c16:uniqueId val="{00000004-EDBB-4B7D-B6CA-89BBD1B12FD2}"/>
            </c:ext>
          </c:extLst>
        </c:ser>
        <c:dLbls>
          <c:showLegendKey val="0"/>
          <c:showVal val="0"/>
          <c:showCatName val="0"/>
          <c:showSerName val="0"/>
          <c:showPercent val="0"/>
          <c:showBubbleSize val="0"/>
        </c:dLbls>
        <c:gapWidth val="35"/>
        <c:overlap val="9"/>
        <c:axId val="685736312"/>
        <c:axId val="68573709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Hong Kong</c:v>
                      </c:pt>
                    </c:strCache>
                  </c:strRef>
                </c:tx>
                <c:invertIfNegative val="0"/>
                <c:cat>
                  <c:strRef>
                    <c:extLst>
                      <c:ext uri="{02D57815-91ED-43cb-92C2-25804820EDAC}">
                        <c15:formulaRef>
                          <c15:sqref>Sheet1!$A$2:$A$26</c15:sqref>
                        </c15:formulaRef>
                      </c:ext>
                    </c:extLst>
                    <c:strCache>
                      <c:ptCount val="25"/>
                      <c:pt idx="0">
                        <c:v>It is essential to protect sharks from extinction</c:v>
                      </c:pt>
                      <c:pt idx="1">
                        <c:v>A government ban on shark fin harvesting is absolutely necessary</c:v>
                      </c:pt>
                      <c:pt idx="2">
                        <c:v>Shark fins are harvested in a very cruel way</c:v>
                      </c:pt>
                      <c:pt idx="3">
                        <c:v>When buying shark fin soup, quality is the most important</c:v>
                      </c:pt>
                      <c:pt idx="4">
                        <c:v>Shark fin soup tastes great</c:v>
                      </c:pt>
                      <c:pt idx="5">
                        <c:v>Shark fin soup in a set dinner can easily be substituted by something else </c:v>
                      </c:pt>
                      <c:pt idx="6">
                        <c:v>Serving a shark fin dish is a sign of respect</c:v>
                      </c:pt>
                      <c:pt idx="7">
                        <c:v>Shark fins nurture and cure skin conditions</c:v>
                      </c:pt>
                      <c:pt idx="8">
                        <c:v>Serving a shark fin dish is a tradition in the Chinese culture</c:v>
                      </c:pt>
                      <c:pt idx="9">
                        <c:v>People I respect have stopped eating shark fin soup altogether</c:v>
                      </c:pt>
                      <c:pt idx="10">
                        <c:v>Shark fin has a special texture that cannot be replaced by anything else</c:v>
                      </c:pt>
                      <c:pt idx="11">
                        <c:v>In a banquet, I prefer not to eat it, but don't refuse not to create embarrassment</c:v>
                      </c:pt>
                      <c:pt idx="12">
                        <c:v>The tradition of shark fin soup will soon fade out</c:v>
                      </c:pt>
                      <c:pt idx="13">
                        <c:v>Serving my guests shark fin soup in banquets makes me look good</c:v>
                      </c:pt>
                      <c:pt idx="14">
                        <c:v>Shark fin dishes are troublesome to cook</c:v>
                      </c:pt>
                      <c:pt idx="15">
                        <c:v>Shark fin soup is served in order to impress business partners</c:v>
                      </c:pt>
                      <c:pt idx="16">
                        <c:v>Often shark fin soup offered at restaurants are fake</c:v>
                      </c:pt>
                      <c:pt idx="17">
                        <c:v>Shark fin soup is served to please the elders, like my parents/ grandparents</c:v>
                      </c:pt>
                      <c:pt idx="18">
                        <c:v>Eating shark fin soup brings luck and longevity</c:v>
                      </c:pt>
                      <c:pt idx="19">
                        <c:v>I don't particularly like eating shark fin soup but I do so to please others</c:v>
                      </c:pt>
                      <c:pt idx="20">
                        <c:v>Offering shark fin soup indicates wealth</c:v>
                      </c:pt>
                      <c:pt idx="21">
                        <c:v>I would be disappointed if I am served a substitute dish </c:v>
                      </c:pt>
                      <c:pt idx="22">
                        <c:v>Shark fins contain high concentrations of mercury and other toxins</c:v>
                      </c:pt>
                      <c:pt idx="23">
                        <c:v>Shark fin soup enhances manliness and sex drive</c:v>
                      </c:pt>
                      <c:pt idx="24">
                        <c:v>Shark fin soup is tasteless</c:v>
                      </c:pt>
                    </c:strCache>
                  </c:strRef>
                </c:cat>
                <c:val>
                  <c:numRef>
                    <c:extLst>
                      <c:ext uri="{02D57815-91ED-43cb-92C2-25804820EDAC}">
                        <c15:formulaRef>
                          <c15:sqref>Sheet1!$C$2:$C$26</c15:sqref>
                        </c15:formulaRef>
                      </c:ext>
                    </c:extLst>
                    <c:numCache>
                      <c:formatCode>0.00</c:formatCode>
                      <c:ptCount val="25"/>
                      <c:pt idx="0">
                        <c:v>6.27</c:v>
                      </c:pt>
                      <c:pt idx="1">
                        <c:v>5.55</c:v>
                      </c:pt>
                      <c:pt idx="2">
                        <c:v>6.07</c:v>
                      </c:pt>
                      <c:pt idx="3">
                        <c:v>2.95</c:v>
                      </c:pt>
                      <c:pt idx="4">
                        <c:v>2.7</c:v>
                      </c:pt>
                      <c:pt idx="5">
                        <c:v>4.97</c:v>
                      </c:pt>
                      <c:pt idx="6">
                        <c:v>2.29</c:v>
                      </c:pt>
                      <c:pt idx="7">
                        <c:v>1.1299999999999999</c:v>
                      </c:pt>
                      <c:pt idx="8">
                        <c:v>4.04</c:v>
                      </c:pt>
                      <c:pt idx="9">
                        <c:v>2.69</c:v>
                      </c:pt>
                      <c:pt idx="10">
                        <c:v>1.75</c:v>
                      </c:pt>
                      <c:pt idx="11">
                        <c:v>3.24</c:v>
                      </c:pt>
                      <c:pt idx="12">
                        <c:v>3.83</c:v>
                      </c:pt>
                      <c:pt idx="13">
                        <c:v>1.93</c:v>
                      </c:pt>
                      <c:pt idx="14">
                        <c:v>2.4900000000000002</c:v>
                      </c:pt>
                      <c:pt idx="15">
                        <c:v>1.91</c:v>
                      </c:pt>
                      <c:pt idx="16">
                        <c:v>3.19</c:v>
                      </c:pt>
                      <c:pt idx="17">
                        <c:v>3.47</c:v>
                      </c:pt>
                      <c:pt idx="18">
                        <c:v>0.69</c:v>
                      </c:pt>
                      <c:pt idx="19">
                        <c:v>2.94</c:v>
                      </c:pt>
                      <c:pt idx="20">
                        <c:v>1.53</c:v>
                      </c:pt>
                      <c:pt idx="21">
                        <c:v>1.0900000000000001</c:v>
                      </c:pt>
                      <c:pt idx="22">
                        <c:v>1.97</c:v>
                      </c:pt>
                      <c:pt idx="23">
                        <c:v>0.53</c:v>
                      </c:pt>
                      <c:pt idx="24">
                        <c:v>2.65</c:v>
                      </c:pt>
                    </c:numCache>
                  </c:numRef>
                </c:val>
                <c:extLst>
                  <c:ext xmlns:c16="http://schemas.microsoft.com/office/drawing/2014/chart" uri="{C3380CC4-5D6E-409C-BE32-E72D297353CC}">
                    <c16:uniqueId val="{0000001E-1469-4580-BA13-23868ED37F7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invertIfNegative val="0"/>
                <c:cat>
                  <c:strRef>
                    <c:extLst xmlns:c15="http://schemas.microsoft.com/office/drawing/2012/chart">
                      <c:ext xmlns:c15="http://schemas.microsoft.com/office/drawing/2012/chart" uri="{02D57815-91ED-43cb-92C2-25804820EDAC}">
                        <c15:formulaRef>
                          <c15:sqref>Sheet1!$A$2:$A$26</c15:sqref>
                        </c15:formulaRef>
                      </c:ext>
                    </c:extLst>
                    <c:strCache>
                      <c:ptCount val="25"/>
                      <c:pt idx="0">
                        <c:v>It is essential to protect sharks from extinction</c:v>
                      </c:pt>
                      <c:pt idx="1">
                        <c:v>A government ban on shark fin harvesting is absolutely necessary</c:v>
                      </c:pt>
                      <c:pt idx="2">
                        <c:v>Shark fins are harvested in a very cruel way</c:v>
                      </c:pt>
                      <c:pt idx="3">
                        <c:v>When buying shark fin soup, quality is the most important</c:v>
                      </c:pt>
                      <c:pt idx="4">
                        <c:v>Shark fin soup tastes great</c:v>
                      </c:pt>
                      <c:pt idx="5">
                        <c:v>Shark fin soup in a set dinner can easily be substituted by something else </c:v>
                      </c:pt>
                      <c:pt idx="6">
                        <c:v>Serving a shark fin dish is a sign of respect</c:v>
                      </c:pt>
                      <c:pt idx="7">
                        <c:v>Shark fins nurture and cure skin conditions</c:v>
                      </c:pt>
                      <c:pt idx="8">
                        <c:v>Serving a shark fin dish is a tradition in the Chinese culture</c:v>
                      </c:pt>
                      <c:pt idx="9">
                        <c:v>People I respect have stopped eating shark fin soup altogether</c:v>
                      </c:pt>
                      <c:pt idx="10">
                        <c:v>Shark fin has a special texture that cannot be replaced by anything else</c:v>
                      </c:pt>
                      <c:pt idx="11">
                        <c:v>In a banquet, I prefer not to eat it, but don't refuse not to create embarrassment</c:v>
                      </c:pt>
                      <c:pt idx="12">
                        <c:v>The tradition of shark fin soup will soon fade out</c:v>
                      </c:pt>
                      <c:pt idx="13">
                        <c:v>Serving my guests shark fin soup in banquets makes me look good</c:v>
                      </c:pt>
                      <c:pt idx="14">
                        <c:v>Shark fin dishes are troublesome to cook</c:v>
                      </c:pt>
                      <c:pt idx="15">
                        <c:v>Shark fin soup is served in order to impress business partners</c:v>
                      </c:pt>
                      <c:pt idx="16">
                        <c:v>Often shark fin soup offered at restaurants are fake</c:v>
                      </c:pt>
                      <c:pt idx="17">
                        <c:v>Shark fin soup is served to please the elders, like my parents/ grandparents</c:v>
                      </c:pt>
                      <c:pt idx="18">
                        <c:v>Eating shark fin soup brings luck and longevity</c:v>
                      </c:pt>
                      <c:pt idx="19">
                        <c:v>I don't particularly like eating shark fin soup but I do so to please others</c:v>
                      </c:pt>
                      <c:pt idx="20">
                        <c:v>Offering shark fin soup indicates wealth</c:v>
                      </c:pt>
                      <c:pt idx="21">
                        <c:v>I would be disappointed if I am served a substitute dish </c:v>
                      </c:pt>
                      <c:pt idx="22">
                        <c:v>Shark fins contain high concentrations of mercury and other toxins</c:v>
                      </c:pt>
                      <c:pt idx="23">
                        <c:v>Shark fin soup enhances manliness and sex drive</c:v>
                      </c:pt>
                      <c:pt idx="24">
                        <c:v>Shark fin soup is tasteless</c:v>
                      </c:pt>
                    </c:strCache>
                  </c:strRef>
                </c:cat>
                <c:val>
                  <c:numRef>
                    <c:extLst xmlns:c15="http://schemas.microsoft.com/office/drawing/2012/chart">
                      <c:ext xmlns:c15="http://schemas.microsoft.com/office/drawing/2012/chart" uri="{02D57815-91ED-43cb-92C2-25804820EDAC}">
                        <c15:formulaRef>
                          <c15:sqref>Sheet1!$D$2:$D$26</c15:sqref>
                        </c15:formulaRef>
                      </c:ext>
                    </c:extLst>
                    <c:numCache>
                      <c:formatCode>0.00</c:formatCode>
                      <c:ptCount val="25"/>
                      <c:pt idx="0">
                        <c:v>7.01</c:v>
                      </c:pt>
                      <c:pt idx="1">
                        <c:v>6.51</c:v>
                      </c:pt>
                      <c:pt idx="2">
                        <c:v>6.6</c:v>
                      </c:pt>
                      <c:pt idx="3">
                        <c:v>3.25</c:v>
                      </c:pt>
                      <c:pt idx="4">
                        <c:v>2.83</c:v>
                      </c:pt>
                      <c:pt idx="5">
                        <c:v>5.34</c:v>
                      </c:pt>
                      <c:pt idx="6">
                        <c:v>1.93</c:v>
                      </c:pt>
                      <c:pt idx="7">
                        <c:v>1.59</c:v>
                      </c:pt>
                      <c:pt idx="8">
                        <c:v>3.33</c:v>
                      </c:pt>
                      <c:pt idx="9">
                        <c:v>3.12</c:v>
                      </c:pt>
                      <c:pt idx="10">
                        <c:v>1.78</c:v>
                      </c:pt>
                      <c:pt idx="11">
                        <c:v>3.74</c:v>
                      </c:pt>
                      <c:pt idx="12">
                        <c:v>3.63</c:v>
                      </c:pt>
                      <c:pt idx="13">
                        <c:v>1.3</c:v>
                      </c:pt>
                      <c:pt idx="14">
                        <c:v>2.89</c:v>
                      </c:pt>
                      <c:pt idx="15">
                        <c:v>1.59</c:v>
                      </c:pt>
                      <c:pt idx="16">
                        <c:v>3.9</c:v>
                      </c:pt>
                      <c:pt idx="17">
                        <c:v>2.46</c:v>
                      </c:pt>
                      <c:pt idx="18">
                        <c:v>0.74</c:v>
                      </c:pt>
                      <c:pt idx="19">
                        <c:v>2.68</c:v>
                      </c:pt>
                      <c:pt idx="20">
                        <c:v>1.1000000000000001</c:v>
                      </c:pt>
                      <c:pt idx="21">
                        <c:v>0.93</c:v>
                      </c:pt>
                      <c:pt idx="22">
                        <c:v>2.4900000000000002</c:v>
                      </c:pt>
                      <c:pt idx="23">
                        <c:v>0.54</c:v>
                      </c:pt>
                      <c:pt idx="24">
                        <c:v>2.59</c:v>
                      </c:pt>
                    </c:numCache>
                  </c:numRef>
                </c:val>
                <c:extLst xmlns:c15="http://schemas.microsoft.com/office/drawing/2012/chart">
                  <c:ext xmlns:c16="http://schemas.microsoft.com/office/drawing/2014/chart" uri="{C3380CC4-5D6E-409C-BE32-E72D297353CC}">
                    <c16:uniqueId val="{0000001F-1469-4580-BA13-23868ED37F7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invertIfNegative val="0"/>
                <c:cat>
                  <c:strRef>
                    <c:extLst xmlns:c15="http://schemas.microsoft.com/office/drawing/2012/chart">
                      <c:ext xmlns:c15="http://schemas.microsoft.com/office/drawing/2012/chart" uri="{02D57815-91ED-43cb-92C2-25804820EDAC}">
                        <c15:formulaRef>
                          <c15:sqref>Sheet1!$A$2:$A$26</c15:sqref>
                        </c15:formulaRef>
                      </c:ext>
                    </c:extLst>
                    <c:strCache>
                      <c:ptCount val="25"/>
                      <c:pt idx="0">
                        <c:v>It is essential to protect sharks from extinction</c:v>
                      </c:pt>
                      <c:pt idx="1">
                        <c:v>A government ban on shark fin harvesting is absolutely necessary</c:v>
                      </c:pt>
                      <c:pt idx="2">
                        <c:v>Shark fins are harvested in a very cruel way</c:v>
                      </c:pt>
                      <c:pt idx="3">
                        <c:v>When buying shark fin soup, quality is the most important</c:v>
                      </c:pt>
                      <c:pt idx="4">
                        <c:v>Shark fin soup tastes great</c:v>
                      </c:pt>
                      <c:pt idx="5">
                        <c:v>Shark fin soup in a set dinner can easily be substituted by something else </c:v>
                      </c:pt>
                      <c:pt idx="6">
                        <c:v>Serving a shark fin dish is a sign of respect</c:v>
                      </c:pt>
                      <c:pt idx="7">
                        <c:v>Shark fins nurture and cure skin conditions</c:v>
                      </c:pt>
                      <c:pt idx="8">
                        <c:v>Serving a shark fin dish is a tradition in the Chinese culture</c:v>
                      </c:pt>
                      <c:pt idx="9">
                        <c:v>People I respect have stopped eating shark fin soup altogether</c:v>
                      </c:pt>
                      <c:pt idx="10">
                        <c:v>Shark fin has a special texture that cannot be replaced by anything else</c:v>
                      </c:pt>
                      <c:pt idx="11">
                        <c:v>In a banquet, I prefer not to eat it, but don't refuse not to create embarrassment</c:v>
                      </c:pt>
                      <c:pt idx="12">
                        <c:v>The tradition of shark fin soup will soon fade out</c:v>
                      </c:pt>
                      <c:pt idx="13">
                        <c:v>Serving my guests shark fin soup in banquets makes me look good</c:v>
                      </c:pt>
                      <c:pt idx="14">
                        <c:v>Shark fin dishes are troublesome to cook</c:v>
                      </c:pt>
                      <c:pt idx="15">
                        <c:v>Shark fin soup is served in order to impress business partners</c:v>
                      </c:pt>
                      <c:pt idx="16">
                        <c:v>Often shark fin soup offered at restaurants are fake</c:v>
                      </c:pt>
                      <c:pt idx="17">
                        <c:v>Shark fin soup is served to please the elders, like my parents/ grandparents</c:v>
                      </c:pt>
                      <c:pt idx="18">
                        <c:v>Eating shark fin soup brings luck and longevity</c:v>
                      </c:pt>
                      <c:pt idx="19">
                        <c:v>I don't particularly like eating shark fin soup but I do so to please others</c:v>
                      </c:pt>
                      <c:pt idx="20">
                        <c:v>Offering shark fin soup indicates wealth</c:v>
                      </c:pt>
                      <c:pt idx="21">
                        <c:v>I would be disappointed if I am served a substitute dish </c:v>
                      </c:pt>
                      <c:pt idx="22">
                        <c:v>Shark fins contain high concentrations of mercury and other toxins</c:v>
                      </c:pt>
                      <c:pt idx="23">
                        <c:v>Shark fin soup enhances manliness and sex drive</c:v>
                      </c:pt>
                      <c:pt idx="24">
                        <c:v>Shark fin soup is tasteless</c:v>
                      </c:pt>
                    </c:strCache>
                  </c:strRef>
                </c:cat>
                <c:val>
                  <c:numRef>
                    <c:extLst xmlns:c15="http://schemas.microsoft.com/office/drawing/2012/chart">
                      <c:ext xmlns:c15="http://schemas.microsoft.com/office/drawing/2012/chart" uri="{02D57815-91ED-43cb-92C2-25804820EDAC}">
                        <c15:formulaRef>
                          <c15:sqref>Sheet1!$E$2:$E$26</c15:sqref>
                        </c15:formulaRef>
                      </c:ext>
                    </c:extLst>
                    <c:numCache>
                      <c:formatCode>0.00</c:formatCode>
                      <c:ptCount val="25"/>
                      <c:pt idx="0">
                        <c:v>5.3</c:v>
                      </c:pt>
                      <c:pt idx="1">
                        <c:v>4.29</c:v>
                      </c:pt>
                      <c:pt idx="2">
                        <c:v>4.8899999999999997</c:v>
                      </c:pt>
                      <c:pt idx="3">
                        <c:v>3.58</c:v>
                      </c:pt>
                      <c:pt idx="4">
                        <c:v>3.77</c:v>
                      </c:pt>
                      <c:pt idx="5">
                        <c:v>4.25</c:v>
                      </c:pt>
                      <c:pt idx="6">
                        <c:v>2.37</c:v>
                      </c:pt>
                      <c:pt idx="7">
                        <c:v>1.63</c:v>
                      </c:pt>
                      <c:pt idx="8">
                        <c:v>4.28</c:v>
                      </c:pt>
                      <c:pt idx="9">
                        <c:v>2.35</c:v>
                      </c:pt>
                      <c:pt idx="10">
                        <c:v>2.4500000000000002</c:v>
                      </c:pt>
                      <c:pt idx="11">
                        <c:v>2.75</c:v>
                      </c:pt>
                      <c:pt idx="12">
                        <c:v>3.32</c:v>
                      </c:pt>
                      <c:pt idx="13">
                        <c:v>2.16</c:v>
                      </c:pt>
                      <c:pt idx="14">
                        <c:v>2.14</c:v>
                      </c:pt>
                      <c:pt idx="15">
                        <c:v>2.17</c:v>
                      </c:pt>
                      <c:pt idx="16">
                        <c:v>2.4300000000000002</c:v>
                      </c:pt>
                      <c:pt idx="17">
                        <c:v>3.26</c:v>
                      </c:pt>
                      <c:pt idx="18">
                        <c:v>1.31</c:v>
                      </c:pt>
                      <c:pt idx="19">
                        <c:v>2.2799999999999998</c:v>
                      </c:pt>
                      <c:pt idx="20">
                        <c:v>1.78</c:v>
                      </c:pt>
                      <c:pt idx="21">
                        <c:v>1.59</c:v>
                      </c:pt>
                      <c:pt idx="22">
                        <c:v>1.69</c:v>
                      </c:pt>
                      <c:pt idx="23">
                        <c:v>0.79</c:v>
                      </c:pt>
                      <c:pt idx="24">
                        <c:v>1.64</c:v>
                      </c:pt>
                    </c:numCache>
                  </c:numRef>
                </c:val>
                <c:extLst xmlns:c15="http://schemas.microsoft.com/office/drawing/2012/chart">
                  <c:ext xmlns:c16="http://schemas.microsoft.com/office/drawing/2014/chart" uri="{C3380CC4-5D6E-409C-BE32-E72D297353CC}">
                    <c16:uniqueId val="{00000020-1469-4580-BA13-23868ED37F7B}"/>
                  </c:ext>
                </c:extLst>
              </c15:ser>
            </c15:filteredBarSeries>
          </c:ext>
        </c:extLst>
      </c:barChart>
      <c:catAx>
        <c:axId val="6857363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vert="horz"/>
          <a:lstStyle/>
          <a:p>
            <a:pPr>
              <a:defRPr sz="900">
                <a:solidFill>
                  <a:srgbClr val="000000"/>
                </a:solidFill>
              </a:defRPr>
            </a:pPr>
            <a:endParaRPr lang="en-US"/>
          </a:p>
        </c:txPr>
        <c:crossAx val="685737096"/>
        <c:crosses val="autoZero"/>
        <c:auto val="1"/>
        <c:lblAlgn val="ctr"/>
        <c:lblOffset val="100"/>
        <c:noMultiLvlLbl val="0"/>
      </c:catAx>
      <c:valAx>
        <c:axId val="685737096"/>
        <c:scaling>
          <c:orientation val="minMax"/>
          <c:max val="7.2"/>
          <c:min val="0"/>
        </c:scaling>
        <c:delete val="1"/>
        <c:axPos val="t"/>
        <c:numFmt formatCode="0.00" sourceLinked="1"/>
        <c:majorTickMark val="out"/>
        <c:minorTickMark val="none"/>
        <c:tickLblPos val="nextTo"/>
        <c:crossAx val="68573631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935574995423497E-2"/>
          <c:y val="0.223670020141159"/>
          <c:w val="0.92763903381361501"/>
          <c:h val="0.71105624607634599"/>
        </c:manualLayout>
      </c:layout>
      <c:scatterChart>
        <c:scatterStyle val="lineMarker"/>
        <c:varyColors val="0"/>
        <c:ser>
          <c:idx val="2"/>
          <c:order val="0"/>
          <c:tx>
            <c:strRef>
              <c:f>Sheet1!$B$1</c:f>
              <c:strCache>
                <c:ptCount val="1"/>
                <c:pt idx="0">
                  <c:v>Message 1</c:v>
                </c:pt>
              </c:strCache>
            </c:strRef>
          </c:tx>
          <c:spPr>
            <a:ln>
              <a:noFill/>
            </a:ln>
          </c:spPr>
          <c:marker>
            <c:symbol val="circle"/>
            <c:size val="9"/>
            <c:spPr>
              <a:solidFill>
                <a:srgbClr val="293870"/>
              </a:solidFill>
              <a:ln>
                <a:noFill/>
              </a:ln>
            </c:spPr>
          </c:marker>
          <c:dLbls>
            <c:dLbl>
              <c:idx val="0"/>
              <c:layout>
                <c:manualLayout>
                  <c:x val="-7.0974671699214495E-2"/>
                  <c:y val="-9.6198090149159698E-2"/>
                </c:manualLayout>
              </c:layout>
              <c:spPr>
                <a:noFill/>
                <a:ln>
                  <a:noFill/>
                </a:ln>
                <a:effectLst/>
              </c:spPr>
              <c:txPr>
                <a:bodyPr wrap="square" lIns="38100" tIns="19050" rIns="38100" bIns="19050" anchor="ctr">
                  <a:noAutofit/>
                </a:bodyPr>
                <a:lstStyle/>
                <a:p>
                  <a:pPr>
                    <a:defRPr sz="850" b="1">
                      <a:solidFill>
                        <a:srgbClr val="2C296D"/>
                      </a:solidFill>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9.3926532780254299E-2"/>
                      <c:h val="4.0523954802919003E-2"/>
                    </c:manualLayout>
                  </c15:layout>
                </c:ext>
                <c:ext xmlns:c16="http://schemas.microsoft.com/office/drawing/2014/chart" uri="{C3380CC4-5D6E-409C-BE32-E72D297353CC}">
                  <c16:uniqueId val="{00000000-AEAE-43CD-8365-4BD410DD1180}"/>
                </c:ext>
              </c:extLst>
            </c:dLbl>
            <c:spPr>
              <a:noFill/>
              <a:ln>
                <a:noFill/>
              </a:ln>
              <a:effectLst/>
            </c:spPr>
            <c:txPr>
              <a:bodyPr wrap="square" lIns="38100" tIns="19050" rIns="38100" bIns="19050" anchor="ctr">
                <a:spAutoFit/>
              </a:bodyPr>
              <a:lstStyle/>
              <a:p>
                <a:pPr>
                  <a:defRPr sz="850" b="1">
                    <a:solidFill>
                      <a:srgbClr val="2C296D"/>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Sheet1!$B$3:$B$6</c:f>
              <c:numCache>
                <c:formatCode>0%</c:formatCode>
                <c:ptCount val="4"/>
                <c:pt idx="0">
                  <c:v>0.17</c:v>
                </c:pt>
                <c:pt idx="1">
                  <c:v>0.21</c:v>
                </c:pt>
                <c:pt idx="2">
                  <c:v>0.26</c:v>
                </c:pt>
                <c:pt idx="3">
                  <c:v>0.21</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1-AEAE-43CD-8365-4BD410DD1180}"/>
            </c:ext>
          </c:extLst>
        </c:ser>
        <c:ser>
          <c:idx val="0"/>
          <c:order val="1"/>
          <c:tx>
            <c:strRef>
              <c:f>Sheet1!$C$1</c:f>
              <c:strCache>
                <c:ptCount val="1"/>
                <c:pt idx="0">
                  <c:v>Message 2</c:v>
                </c:pt>
              </c:strCache>
            </c:strRef>
          </c:tx>
          <c:spPr>
            <a:ln w="12700">
              <a:noFill/>
            </a:ln>
          </c:spPr>
          <c:marker>
            <c:symbol val="circle"/>
            <c:size val="9"/>
            <c:spPr>
              <a:solidFill>
                <a:srgbClr val="F7A823"/>
              </a:solidFill>
              <a:ln w="12700">
                <a:noFill/>
              </a:ln>
            </c:spPr>
          </c:marker>
          <c:dLbls>
            <c:dLbl>
              <c:idx val="0"/>
              <c:layout>
                <c:manualLayout>
                  <c:x val="-7.5211958892308597E-2"/>
                  <c:y val="-5.359978299801079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AE-43CD-8365-4BD410DD1180}"/>
                </c:ext>
              </c:extLst>
            </c:dLbl>
            <c:dLbl>
              <c:idx val="1"/>
              <c:layout>
                <c:manualLayout>
                  <c:x val="-6.3912526377390894E-2"/>
                  <c:y val="-9.434598983824020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AE-43CD-8365-4BD410DD1180}"/>
                </c:ext>
              </c:extLst>
            </c:dLbl>
            <c:dLbl>
              <c:idx val="3"/>
              <c:layout>
                <c:manualLayout>
                  <c:x val="-5.8262810119931903E-2"/>
                  <c:y val="-9.0641643381731002E-2"/>
                </c:manualLayout>
              </c:layout>
              <c:dLblPos val="r"/>
              <c:showLegendKey val="0"/>
              <c:showVal val="0"/>
              <c:showCatName val="1"/>
              <c:showSerName val="0"/>
              <c:showPercent val="0"/>
              <c:showBubbleSize val="0"/>
              <c:extLst>
                <c:ext xmlns:c15="http://schemas.microsoft.com/office/drawing/2012/chart" uri="{CE6537A1-D6FC-4f65-9D91-7224C49458BB}">
                  <c15:layout>
                    <c:manualLayout>
                      <c:w val="8.5451958394065899E-2"/>
                      <c:h val="5.1636556668436098E-2"/>
                    </c:manualLayout>
                  </c15:layout>
                </c:ext>
                <c:ext xmlns:c16="http://schemas.microsoft.com/office/drawing/2014/chart" uri="{C3380CC4-5D6E-409C-BE32-E72D297353CC}">
                  <c16:uniqueId val="{00000004-AEAE-43CD-8365-4BD410DD1180}"/>
                </c:ext>
              </c:extLst>
            </c:dLbl>
            <c:spPr>
              <a:noFill/>
              <a:ln>
                <a:noFill/>
              </a:ln>
              <a:effectLst/>
            </c:spPr>
            <c:txPr>
              <a:bodyPr wrap="square" lIns="38100" tIns="19050" rIns="38100" bIns="19050" anchor="ctr">
                <a:spAutoFit/>
              </a:bodyPr>
              <a:lstStyle/>
              <a:p>
                <a:pPr>
                  <a:defRPr sz="850" b="1">
                    <a:solidFill>
                      <a:srgbClr val="F7A823"/>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Sheet1!$C$3:$C$6</c:f>
              <c:numCache>
                <c:formatCode>0%</c:formatCode>
                <c:ptCount val="4"/>
                <c:pt idx="0">
                  <c:v>0.11</c:v>
                </c:pt>
                <c:pt idx="1">
                  <c:v>0.18</c:v>
                </c:pt>
                <c:pt idx="2">
                  <c:v>0.11</c:v>
                </c:pt>
                <c:pt idx="3">
                  <c:v>0.14000000000000001</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5-AEAE-43CD-8365-4BD410DD1180}"/>
            </c:ext>
          </c:extLst>
        </c:ser>
        <c:ser>
          <c:idx val="1"/>
          <c:order val="2"/>
          <c:tx>
            <c:strRef>
              <c:f>Sheet1!$D$1</c:f>
              <c:strCache>
                <c:ptCount val="1"/>
                <c:pt idx="0">
                  <c:v>Message 3</c:v>
                </c:pt>
              </c:strCache>
            </c:strRef>
          </c:tx>
          <c:spPr>
            <a:ln w="12700">
              <a:noFill/>
            </a:ln>
          </c:spPr>
          <c:marker>
            <c:symbol val="circle"/>
            <c:size val="9"/>
            <c:spPr>
              <a:solidFill>
                <a:srgbClr val="95C11F"/>
              </a:solidFill>
              <a:ln w="12700">
                <a:noFill/>
              </a:ln>
            </c:spPr>
          </c:marker>
          <c:dLbls>
            <c:spPr>
              <a:noFill/>
              <a:ln>
                <a:noFill/>
              </a:ln>
              <a:effectLst/>
            </c:spPr>
            <c:txPr>
              <a:bodyPr wrap="square" lIns="38100" tIns="19050" rIns="38100" bIns="19050" anchor="ctr">
                <a:spAutoFit/>
              </a:bodyPr>
              <a:lstStyle/>
              <a:p>
                <a:pPr>
                  <a:defRPr sz="850" b="1">
                    <a:solidFill>
                      <a:srgbClr val="92D050"/>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Sheet1!$D$3:$D$6</c:f>
              <c:numCache>
                <c:formatCode>0%</c:formatCode>
                <c:ptCount val="4"/>
                <c:pt idx="0">
                  <c:v>0.17</c:v>
                </c:pt>
                <c:pt idx="1">
                  <c:v>0.18</c:v>
                </c:pt>
                <c:pt idx="2">
                  <c:v>0.22</c:v>
                </c:pt>
                <c:pt idx="3">
                  <c:v>0.14000000000000001</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6-AEAE-43CD-8365-4BD410DD1180}"/>
            </c:ext>
          </c:extLst>
        </c:ser>
        <c:ser>
          <c:idx val="3"/>
          <c:order val="3"/>
          <c:tx>
            <c:strRef>
              <c:f>Sheet1!$E$1</c:f>
              <c:strCache>
                <c:ptCount val="1"/>
                <c:pt idx="0">
                  <c:v>Message 4</c:v>
                </c:pt>
              </c:strCache>
            </c:strRef>
          </c:tx>
          <c:spPr>
            <a:ln w="12700">
              <a:noFill/>
            </a:ln>
          </c:spPr>
          <c:marker>
            <c:symbol val="circle"/>
            <c:size val="9"/>
            <c:spPr>
              <a:solidFill>
                <a:srgbClr val="C9366A"/>
              </a:solidFill>
              <a:ln w="12700">
                <a:noFill/>
              </a:ln>
            </c:spPr>
          </c:marker>
          <c:dLbls>
            <c:spPr>
              <a:noFill/>
              <a:ln>
                <a:noFill/>
              </a:ln>
              <a:effectLst/>
            </c:spPr>
            <c:txPr>
              <a:bodyPr wrap="square" lIns="38100" tIns="19050" rIns="38100" bIns="19050" anchor="ctr">
                <a:spAutoFit/>
              </a:bodyPr>
              <a:lstStyle/>
              <a:p>
                <a:pPr>
                  <a:defRPr sz="850" b="1">
                    <a:solidFill>
                      <a:srgbClr val="C9366A"/>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Sheet1!$E$3:$E$6</c:f>
              <c:numCache>
                <c:formatCode>0%</c:formatCode>
                <c:ptCount val="4"/>
                <c:pt idx="0">
                  <c:v>7.0000000000000007E-2</c:v>
                </c:pt>
                <c:pt idx="1">
                  <c:v>0.12</c:v>
                </c:pt>
                <c:pt idx="2">
                  <c:v>0.06</c:v>
                </c:pt>
                <c:pt idx="3">
                  <c:v>0.17</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7-AEAE-43CD-8365-4BD410DD1180}"/>
            </c:ext>
          </c:extLst>
        </c:ser>
        <c:ser>
          <c:idx val="4"/>
          <c:order val="4"/>
          <c:tx>
            <c:strRef>
              <c:f>Sheet1!$F$1</c:f>
              <c:strCache>
                <c:ptCount val="1"/>
                <c:pt idx="0">
                  <c:v>Message 5</c:v>
                </c:pt>
              </c:strCache>
            </c:strRef>
          </c:tx>
          <c:spPr>
            <a:ln w="12700">
              <a:noFill/>
            </a:ln>
          </c:spPr>
          <c:marker>
            <c:symbol val="circle"/>
            <c:size val="9"/>
            <c:spPr>
              <a:solidFill>
                <a:srgbClr val="C00000"/>
              </a:solidFill>
              <a:ln w="12700">
                <a:noFill/>
              </a:ln>
            </c:spPr>
          </c:marker>
          <c:dLbls>
            <c:spPr>
              <a:noFill/>
              <a:ln>
                <a:noFill/>
              </a:ln>
              <a:effectLst/>
            </c:spPr>
            <c:txPr>
              <a:bodyPr wrap="square" lIns="38100" tIns="19050" rIns="38100" bIns="19050" anchor="ctr">
                <a:spAutoFit/>
              </a:bodyPr>
              <a:lstStyle/>
              <a:p>
                <a:pPr>
                  <a:defRPr sz="850" b="1">
                    <a:solidFill>
                      <a:srgbClr val="C00000"/>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Sheet1!$F$3:$F$6</c:f>
              <c:numCache>
                <c:formatCode>0%</c:formatCode>
                <c:ptCount val="4"/>
                <c:pt idx="0">
                  <c:v>0.34</c:v>
                </c:pt>
                <c:pt idx="1">
                  <c:v>0.3</c:v>
                </c:pt>
                <c:pt idx="2">
                  <c:v>0.36</c:v>
                </c:pt>
                <c:pt idx="3">
                  <c:v>0.33</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8-AEAE-43CD-8365-4BD410DD1180}"/>
            </c:ext>
          </c:extLst>
        </c:ser>
        <c:ser>
          <c:idx val="5"/>
          <c:order val="5"/>
          <c:tx>
            <c:strRef>
              <c:f>Sheet1!$G$1</c:f>
              <c:strCache>
                <c:ptCount val="1"/>
                <c:pt idx="0">
                  <c:v>Message 6</c:v>
                </c:pt>
              </c:strCache>
            </c:strRef>
          </c:tx>
          <c:spPr>
            <a:ln w="12700">
              <a:noFill/>
            </a:ln>
          </c:spPr>
          <c:marker>
            <c:symbol val="circle"/>
            <c:size val="9"/>
            <c:spPr>
              <a:solidFill>
                <a:srgbClr val="535353">
                  <a:lumMod val="40000"/>
                  <a:lumOff val="60000"/>
                </a:srgbClr>
              </a:solidFill>
              <a:ln w="12700">
                <a:noFill/>
              </a:ln>
            </c:spPr>
          </c:marker>
          <c:dLbls>
            <c:dLbl>
              <c:idx val="0"/>
              <c:layout>
                <c:manualLayout>
                  <c:x val="-5.86936565920066E-2"/>
                  <c:y val="-5.3201508513828003E-2"/>
                </c:manualLayout>
              </c:layout>
              <c:spPr>
                <a:noFill/>
                <a:ln>
                  <a:noFill/>
                </a:ln>
                <a:effectLst/>
              </c:spPr>
              <c:txPr>
                <a:bodyPr wrap="square" lIns="38100" tIns="19050" rIns="38100" bIns="19050" anchor="ctr">
                  <a:noAutofit/>
                </a:bodyPr>
                <a:lstStyle/>
                <a:p>
                  <a:pPr>
                    <a:defRPr sz="850" b="1">
                      <a:solidFill>
                        <a:schemeClr val="bg2">
                          <a:lumMod val="60000"/>
                          <a:lumOff val="40000"/>
                        </a:schemeClr>
                      </a:solidFill>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9.3926532780254299E-2"/>
                      <c:h val="4.7932356046597097E-2"/>
                    </c:manualLayout>
                  </c15:layout>
                </c:ext>
                <c:ext xmlns:c16="http://schemas.microsoft.com/office/drawing/2014/chart" uri="{C3380CC4-5D6E-409C-BE32-E72D297353CC}">
                  <c16:uniqueId val="{00000009-AEAE-43CD-8365-4BD410DD1180}"/>
                </c:ext>
              </c:extLst>
            </c:dLbl>
            <c:spPr>
              <a:noFill/>
              <a:ln>
                <a:noFill/>
              </a:ln>
              <a:effectLst/>
            </c:spPr>
            <c:txPr>
              <a:bodyPr wrap="square" lIns="38100" tIns="19050" rIns="38100" bIns="19050" anchor="ctr">
                <a:spAutoFit/>
              </a:bodyPr>
              <a:lstStyle/>
              <a:p>
                <a:pPr>
                  <a:defRPr sz="850" b="1">
                    <a:solidFill>
                      <a:schemeClr val="bg2">
                        <a:lumMod val="60000"/>
                        <a:lumOff val="40000"/>
                      </a:schemeClr>
                    </a:solidFill>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Sheet1!$G$3:$G$6</c:f>
              <c:numCache>
                <c:formatCode>General</c:formatCode>
                <c:ptCount val="4"/>
                <c:pt idx="0" formatCode="0%">
                  <c:v>0.13</c:v>
                </c:pt>
              </c:numCache>
            </c:numRef>
          </c:xVal>
          <c:yVal>
            <c:numRef>
              <c:f>Sheet1!$K$2:$K$5</c:f>
              <c:numCache>
                <c:formatCode>General</c:formatCode>
                <c:ptCount val="4"/>
                <c:pt idx="0">
                  <c:v>1</c:v>
                </c:pt>
                <c:pt idx="1">
                  <c:v>2</c:v>
                </c:pt>
                <c:pt idx="2">
                  <c:v>3</c:v>
                </c:pt>
                <c:pt idx="3">
                  <c:v>4</c:v>
                </c:pt>
              </c:numCache>
            </c:numRef>
          </c:yVal>
          <c:smooth val="0"/>
          <c:extLst>
            <c:ext xmlns:c16="http://schemas.microsoft.com/office/drawing/2014/chart" uri="{C3380CC4-5D6E-409C-BE32-E72D297353CC}">
              <c16:uniqueId val="{0000000A-AEAE-43CD-8365-4BD410DD1180}"/>
            </c:ext>
          </c:extLst>
        </c:ser>
        <c:dLbls>
          <c:showLegendKey val="0"/>
          <c:showVal val="0"/>
          <c:showCatName val="0"/>
          <c:showSerName val="0"/>
          <c:showPercent val="0"/>
          <c:showBubbleSize val="0"/>
        </c:dLbls>
        <c:axId val="411140192"/>
        <c:axId val="411132744"/>
      </c:scatterChart>
      <c:valAx>
        <c:axId val="411140192"/>
        <c:scaling>
          <c:orientation val="minMax"/>
          <c:max val="0.39"/>
          <c:min val="0"/>
        </c:scaling>
        <c:delete val="1"/>
        <c:axPos val="b"/>
        <c:majorGridlines>
          <c:spPr>
            <a:ln>
              <a:solidFill>
                <a:sysClr val="window" lastClr="FFFFFF">
                  <a:lumMod val="75000"/>
                </a:sysClr>
              </a:solidFill>
              <a:prstDash val="lgDash"/>
            </a:ln>
          </c:spPr>
        </c:majorGridlines>
        <c:numFmt formatCode="0\%" sourceLinked="0"/>
        <c:majorTickMark val="out"/>
        <c:minorTickMark val="none"/>
        <c:tickLblPos val="nextTo"/>
        <c:crossAx val="411132744"/>
        <c:crosses val="max"/>
        <c:crossBetween val="midCat"/>
        <c:majorUnit val="10"/>
      </c:valAx>
      <c:valAx>
        <c:axId val="411132744"/>
        <c:scaling>
          <c:orientation val="maxMin"/>
          <c:max val="4"/>
          <c:min val="1"/>
        </c:scaling>
        <c:delete val="0"/>
        <c:axPos val="l"/>
        <c:majorGridlines>
          <c:spPr>
            <a:ln w="3175">
              <a:solidFill>
                <a:schemeClr val="bg1">
                  <a:lumMod val="85000"/>
                </a:schemeClr>
              </a:solidFill>
              <a:prstDash val="sysDash"/>
            </a:ln>
          </c:spPr>
        </c:majorGridlines>
        <c:numFmt formatCode="General" sourceLinked="1"/>
        <c:majorTickMark val="out"/>
        <c:minorTickMark val="none"/>
        <c:tickLblPos val="none"/>
        <c:spPr>
          <a:ln w="19050">
            <a:solidFill>
              <a:srgbClr val="000000"/>
            </a:solidFill>
          </a:ln>
        </c:spPr>
        <c:crossAx val="411140192"/>
        <c:crosses val="autoZero"/>
        <c:crossBetween val="midCat"/>
        <c:majorUnit val="1"/>
      </c:valAx>
      <c:spPr>
        <a:noFill/>
        <a:ln w="25400">
          <a:noFill/>
        </a:ln>
      </c:spPr>
    </c:plotArea>
    <c:plotVisOnly val="1"/>
    <c:dispBlanksAs val="gap"/>
    <c:showDLblsOverMax val="0"/>
  </c:chart>
  <c:spPr>
    <a:noFill/>
    <a:ln>
      <a:noFill/>
    </a:ln>
  </c:spPr>
  <c:txPr>
    <a:bodyPr/>
    <a:lstStyle/>
    <a:p>
      <a:pPr>
        <a:defRPr sz="800">
          <a:latin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0.107241610666126"/>
          <c:w val="0.67351353440285699"/>
          <c:h val="0.83198916683171298"/>
        </c:manualLayout>
      </c:layout>
      <c:barChart>
        <c:barDir val="bar"/>
        <c:grouping val="percentStacked"/>
        <c:varyColors val="0"/>
        <c:ser>
          <c:idx val="0"/>
          <c:order val="0"/>
          <c:tx>
            <c:strRef>
              <c:f>Sheet1!$A$2</c:f>
              <c:strCache>
                <c:ptCount val="1"/>
                <c:pt idx="0">
                  <c:v>Female</c:v>
                </c:pt>
              </c:strCache>
            </c:strRef>
          </c:tx>
          <c:spPr>
            <a:solidFill>
              <a:schemeClr val="accent4"/>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80AE-4444-BA75-AA3E233203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3-80AE-4444-BA75-AA3E2332039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0AE-4444-BA75-AA3E2332039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80AE-4444-BA75-AA3E2332039E}"/>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9-80AE-4444-BA75-AA3E2332039E}"/>
              </c:ext>
            </c:extLst>
          </c:dPt>
          <c:dLbls>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0.5</c:v>
                </c:pt>
                <c:pt idx="1">
                  <c:v>0.5</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Male</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0.5</c:v>
                </c:pt>
                <c:pt idx="1">
                  <c:v>0.5</c:v>
                </c:pt>
              </c:numCache>
            </c:numRef>
          </c:val>
          <c:extLst xmlns:c15="http://schemas.microsoft.com/office/drawing/2012/chart">
            <c:ext xmlns:c16="http://schemas.microsoft.com/office/drawing/2014/chart" uri="{C3380CC4-5D6E-409C-BE32-E72D297353CC}">
              <c16:uniqueId val="{00000001-911A-654B-B3BD-35340AC58170}"/>
            </c:ext>
          </c:extLst>
        </c:ser>
        <c:dLbls>
          <c:showLegendKey val="0"/>
          <c:showVal val="1"/>
          <c:showCatName val="0"/>
          <c:showSerName val="0"/>
          <c:showPercent val="0"/>
          <c:showBubbleSize val="0"/>
        </c:dLbls>
        <c:gapWidth val="44"/>
        <c:overlap val="100"/>
        <c:axId val="854645120"/>
        <c:axId val="854640024"/>
        <c:extLst/>
      </c:barChart>
      <c:catAx>
        <c:axId val="854645120"/>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54640024"/>
        <c:crosses val="autoZero"/>
        <c:auto val="1"/>
        <c:lblAlgn val="ctr"/>
        <c:lblOffset val="100"/>
        <c:noMultiLvlLbl val="0"/>
      </c:catAx>
      <c:valAx>
        <c:axId val="854640024"/>
        <c:scaling>
          <c:orientation val="minMax"/>
          <c:max val="1"/>
          <c:min val="0"/>
        </c:scaling>
        <c:delete val="1"/>
        <c:axPos val="t"/>
        <c:numFmt formatCode="0%" sourceLinked="1"/>
        <c:majorTickMark val="out"/>
        <c:minorTickMark val="none"/>
        <c:tickLblPos val="nextTo"/>
        <c:crossAx val="854645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000000"/>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0.107241610666126"/>
          <c:w val="0.67351353440285699"/>
          <c:h val="0.83198916683171298"/>
        </c:manualLayout>
      </c:layout>
      <c:barChart>
        <c:barDir val="bar"/>
        <c:grouping val="percentStacked"/>
        <c:varyColors val="0"/>
        <c:ser>
          <c:idx val="0"/>
          <c:order val="0"/>
          <c:tx>
            <c:strRef>
              <c:f>Sheet1!$A$2</c:f>
              <c:strCache>
                <c:ptCount val="1"/>
                <c:pt idx="0">
                  <c:v>18-24</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891-4110-A2FE-C0EBCD1E9C31}"/>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F891-4110-A2FE-C0EBCD1E9C31}"/>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F891-4110-A2FE-C0EBCD1E9C31}"/>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F891-4110-A2FE-C0EBCD1E9C31}"/>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9-F891-4110-A2FE-C0EBCD1E9C31}"/>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0.09</c:v>
                </c:pt>
                <c:pt idx="1">
                  <c:v>0.06</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25-34</c:v>
                </c:pt>
              </c:strCache>
            </c:strRef>
          </c:tx>
          <c:spPr>
            <a:solidFill>
              <a:srgbClr val="F7A82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0.17</c:v>
                </c:pt>
                <c:pt idx="1">
                  <c:v>0.17</c:v>
                </c:pt>
              </c:numCache>
            </c:numRef>
          </c:val>
          <c:extLst xmlns:c15="http://schemas.microsoft.com/office/drawing/2012/chart">
            <c:ext xmlns:c16="http://schemas.microsoft.com/office/drawing/2014/chart" uri="{C3380CC4-5D6E-409C-BE32-E72D297353CC}">
              <c16:uniqueId val="{00000001-911A-654B-B3BD-35340AC58170}"/>
            </c:ext>
          </c:extLst>
        </c:ser>
        <c:ser>
          <c:idx val="2"/>
          <c:order val="2"/>
          <c:tx>
            <c:strRef>
              <c:f>Sheet1!$A$4</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Sheet1!$B$4:$C$4</c:f>
              <c:numCache>
                <c:formatCode>0%</c:formatCode>
                <c:ptCount val="2"/>
                <c:pt idx="0">
                  <c:v>0.18</c:v>
                </c:pt>
                <c:pt idx="1">
                  <c:v>0.19</c:v>
                </c:pt>
              </c:numCache>
            </c:numRef>
          </c:val>
          <c:extLst>
            <c:ext xmlns:c16="http://schemas.microsoft.com/office/drawing/2014/chart" uri="{C3380CC4-5D6E-409C-BE32-E72D297353CC}">
              <c16:uniqueId val="{0000000A-F891-4110-A2FE-C0EBCD1E9C31}"/>
            </c:ext>
          </c:extLst>
        </c:ser>
        <c:ser>
          <c:idx val="3"/>
          <c:order val="3"/>
          <c:tx>
            <c:strRef>
              <c:f>Sheet1!$A$5</c:f>
              <c:strCache>
                <c:ptCount val="1"/>
                <c:pt idx="0">
                  <c:v>45-54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Sheet1!$B$5:$C$5</c:f>
              <c:numCache>
                <c:formatCode>0%</c:formatCode>
                <c:ptCount val="2"/>
                <c:pt idx="0">
                  <c:v>0.19</c:v>
                </c:pt>
                <c:pt idx="1">
                  <c:v>0.2</c:v>
                </c:pt>
              </c:numCache>
            </c:numRef>
          </c:val>
          <c:extLst>
            <c:ext xmlns:c16="http://schemas.microsoft.com/office/drawing/2014/chart" uri="{C3380CC4-5D6E-409C-BE32-E72D297353CC}">
              <c16:uniqueId val="{0000000B-F891-4110-A2FE-C0EBCD1E9C31}"/>
            </c:ext>
          </c:extLst>
        </c:ser>
        <c:ser>
          <c:idx val="4"/>
          <c:order val="4"/>
          <c:tx>
            <c:strRef>
              <c:f>Sheet1!$A$6</c:f>
              <c:strCache>
                <c:ptCount val="1"/>
                <c:pt idx="0">
                  <c:v>55-64</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Sheet1!$B$6:$C$6</c:f>
              <c:numCache>
                <c:formatCode>0%</c:formatCode>
                <c:ptCount val="2"/>
                <c:pt idx="0">
                  <c:v>0.18</c:v>
                </c:pt>
                <c:pt idx="1">
                  <c:v>0.18</c:v>
                </c:pt>
              </c:numCache>
            </c:numRef>
          </c:val>
          <c:extLst>
            <c:ext xmlns:c16="http://schemas.microsoft.com/office/drawing/2014/chart" uri="{C3380CC4-5D6E-409C-BE32-E72D297353CC}">
              <c16:uniqueId val="{0000000C-F891-4110-A2FE-C0EBCD1E9C31}"/>
            </c:ext>
          </c:extLst>
        </c:ser>
        <c:ser>
          <c:idx val="5"/>
          <c:order val="5"/>
          <c:tx>
            <c:strRef>
              <c:f>Sheet1!$A$7</c:f>
              <c:strCache>
                <c:ptCount val="1"/>
                <c:pt idx="0">
                  <c:v>65+</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Sheet1!$B$7:$C$7</c:f>
              <c:numCache>
                <c:formatCode>0%</c:formatCode>
                <c:ptCount val="2"/>
                <c:pt idx="0">
                  <c:v>0.19</c:v>
                </c:pt>
                <c:pt idx="1">
                  <c:v>0.19</c:v>
                </c:pt>
              </c:numCache>
            </c:numRef>
          </c:val>
          <c:extLst>
            <c:ext xmlns:c16="http://schemas.microsoft.com/office/drawing/2014/chart" uri="{C3380CC4-5D6E-409C-BE32-E72D297353CC}">
              <c16:uniqueId val="{0000000D-F891-4110-A2FE-C0EBCD1E9C31}"/>
            </c:ext>
          </c:extLst>
        </c:ser>
        <c:dLbls>
          <c:showLegendKey val="0"/>
          <c:showVal val="1"/>
          <c:showCatName val="0"/>
          <c:showSerName val="0"/>
          <c:showPercent val="0"/>
          <c:showBubbleSize val="0"/>
        </c:dLbls>
        <c:gapWidth val="44"/>
        <c:overlap val="100"/>
        <c:axId val="854646296"/>
        <c:axId val="854641200"/>
        <c:extLst/>
      </c:barChart>
      <c:catAx>
        <c:axId val="854646296"/>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54641200"/>
        <c:crosses val="autoZero"/>
        <c:auto val="1"/>
        <c:lblAlgn val="ctr"/>
        <c:lblOffset val="100"/>
        <c:noMultiLvlLbl val="0"/>
      </c:catAx>
      <c:valAx>
        <c:axId val="854641200"/>
        <c:scaling>
          <c:orientation val="minMax"/>
          <c:max val="1"/>
          <c:min val="0"/>
        </c:scaling>
        <c:delete val="1"/>
        <c:axPos val="t"/>
        <c:numFmt formatCode="0%" sourceLinked="1"/>
        <c:majorTickMark val="out"/>
        <c:minorTickMark val="none"/>
        <c:tickLblPos val="nextTo"/>
        <c:crossAx val="854646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000000"/>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0.11699084799940999"/>
          <c:w val="0.67351353440285699"/>
          <c:h val="0.83198916683171298"/>
        </c:manualLayout>
      </c:layout>
      <c:barChart>
        <c:barDir val="bar"/>
        <c:grouping val="percentStacked"/>
        <c:varyColors val="0"/>
        <c:ser>
          <c:idx val="0"/>
          <c:order val="0"/>
          <c:tx>
            <c:strRef>
              <c:f>Sheet1!$A$2</c:f>
              <c:strCache>
                <c:ptCount val="1"/>
                <c:pt idx="0">
                  <c:v>18-24</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7F2-4B42-A0B5-BB2DE56FC93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17F2-4B42-A0B5-BB2DE56FC93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17F2-4B42-A0B5-BB2DE56FC93A}"/>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17F2-4B42-A0B5-BB2DE56FC93A}"/>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9-17F2-4B42-A0B5-BB2DE56FC93A}"/>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0.11</c:v>
                </c:pt>
                <c:pt idx="1">
                  <c:v>0.08</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25-34</c:v>
                </c:pt>
              </c:strCache>
            </c:strRef>
          </c:tx>
          <c:spPr>
            <a:solidFill>
              <a:srgbClr val="F7A82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0.18</c:v>
                </c:pt>
                <c:pt idx="1">
                  <c:v>0.18</c:v>
                </c:pt>
              </c:numCache>
            </c:numRef>
          </c:val>
          <c:extLst xmlns:c15="http://schemas.microsoft.com/office/drawing/2012/chart">
            <c:ext xmlns:c16="http://schemas.microsoft.com/office/drawing/2014/chart" uri="{C3380CC4-5D6E-409C-BE32-E72D297353CC}">
              <c16:uniqueId val="{00000001-911A-654B-B3BD-35340AC58170}"/>
            </c:ext>
          </c:extLst>
        </c:ser>
        <c:ser>
          <c:idx val="2"/>
          <c:order val="2"/>
          <c:tx>
            <c:strRef>
              <c:f>Sheet1!$A$4</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Sheet1!$B$4:$C$4</c:f>
              <c:numCache>
                <c:formatCode>0%</c:formatCode>
                <c:ptCount val="2"/>
                <c:pt idx="0">
                  <c:v>0.2</c:v>
                </c:pt>
                <c:pt idx="1">
                  <c:v>0.21</c:v>
                </c:pt>
              </c:numCache>
            </c:numRef>
          </c:val>
          <c:extLst>
            <c:ext xmlns:c16="http://schemas.microsoft.com/office/drawing/2014/chart" uri="{C3380CC4-5D6E-409C-BE32-E72D297353CC}">
              <c16:uniqueId val="{0000000A-17F2-4B42-A0B5-BB2DE56FC93A}"/>
            </c:ext>
          </c:extLst>
        </c:ser>
        <c:ser>
          <c:idx val="3"/>
          <c:order val="3"/>
          <c:tx>
            <c:strRef>
              <c:f>Sheet1!$A$5</c:f>
              <c:strCache>
                <c:ptCount val="1"/>
                <c:pt idx="0">
                  <c:v>45-54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Sheet1!$B$5:$C$5</c:f>
              <c:numCache>
                <c:formatCode>0%</c:formatCode>
                <c:ptCount val="2"/>
                <c:pt idx="0">
                  <c:v>0.2</c:v>
                </c:pt>
                <c:pt idx="1">
                  <c:v>0.2</c:v>
                </c:pt>
              </c:numCache>
            </c:numRef>
          </c:val>
          <c:extLst>
            <c:ext xmlns:c16="http://schemas.microsoft.com/office/drawing/2014/chart" uri="{C3380CC4-5D6E-409C-BE32-E72D297353CC}">
              <c16:uniqueId val="{0000000B-17F2-4B42-A0B5-BB2DE56FC93A}"/>
            </c:ext>
          </c:extLst>
        </c:ser>
        <c:ser>
          <c:idx val="4"/>
          <c:order val="4"/>
          <c:tx>
            <c:strRef>
              <c:f>Sheet1!$A$6</c:f>
              <c:strCache>
                <c:ptCount val="1"/>
                <c:pt idx="0">
                  <c:v>55-64</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Sheet1!$B$6:$C$6</c:f>
              <c:numCache>
                <c:formatCode>0%</c:formatCode>
                <c:ptCount val="2"/>
                <c:pt idx="0">
                  <c:v>0.16</c:v>
                </c:pt>
                <c:pt idx="1">
                  <c:v>0.18</c:v>
                </c:pt>
              </c:numCache>
            </c:numRef>
          </c:val>
          <c:extLst>
            <c:ext xmlns:c16="http://schemas.microsoft.com/office/drawing/2014/chart" uri="{C3380CC4-5D6E-409C-BE32-E72D297353CC}">
              <c16:uniqueId val="{0000000C-17F2-4B42-A0B5-BB2DE56FC93A}"/>
            </c:ext>
          </c:extLst>
        </c:ser>
        <c:ser>
          <c:idx val="5"/>
          <c:order val="5"/>
          <c:tx>
            <c:strRef>
              <c:f>Sheet1!$A$7</c:f>
              <c:strCache>
                <c:ptCount val="1"/>
                <c:pt idx="0">
                  <c:v>65+</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Sheet1!$B$7:$C$7</c:f>
              <c:numCache>
                <c:formatCode>0%</c:formatCode>
                <c:ptCount val="2"/>
                <c:pt idx="0">
                  <c:v>0.14000000000000001</c:v>
                </c:pt>
                <c:pt idx="1">
                  <c:v>0.16</c:v>
                </c:pt>
              </c:numCache>
            </c:numRef>
          </c:val>
          <c:extLst>
            <c:ext xmlns:c16="http://schemas.microsoft.com/office/drawing/2014/chart" uri="{C3380CC4-5D6E-409C-BE32-E72D297353CC}">
              <c16:uniqueId val="{0000000D-17F2-4B42-A0B5-BB2DE56FC93A}"/>
            </c:ext>
          </c:extLst>
        </c:ser>
        <c:dLbls>
          <c:showLegendKey val="0"/>
          <c:showVal val="1"/>
          <c:showCatName val="0"/>
          <c:showSerName val="0"/>
          <c:showPercent val="0"/>
          <c:showBubbleSize val="0"/>
        </c:dLbls>
        <c:gapWidth val="44"/>
        <c:overlap val="100"/>
        <c:axId val="854624344"/>
        <c:axId val="854626696"/>
        <c:extLst/>
      </c:barChart>
      <c:catAx>
        <c:axId val="854624344"/>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54626696"/>
        <c:crosses val="autoZero"/>
        <c:auto val="1"/>
        <c:lblAlgn val="ctr"/>
        <c:lblOffset val="100"/>
        <c:noMultiLvlLbl val="0"/>
      </c:catAx>
      <c:valAx>
        <c:axId val="854626696"/>
        <c:scaling>
          <c:orientation val="minMax"/>
          <c:max val="1"/>
          <c:min val="0"/>
        </c:scaling>
        <c:delete val="1"/>
        <c:axPos val="t"/>
        <c:numFmt formatCode="0%" sourceLinked="1"/>
        <c:majorTickMark val="out"/>
        <c:minorTickMark val="none"/>
        <c:tickLblPos val="nextTo"/>
        <c:crossAx val="854624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000000"/>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0.107241610666126"/>
          <c:w val="0.67351353440285699"/>
          <c:h val="0.83198916683171298"/>
        </c:manualLayout>
      </c:layout>
      <c:barChart>
        <c:barDir val="bar"/>
        <c:grouping val="percentStacked"/>
        <c:varyColors val="0"/>
        <c:ser>
          <c:idx val="0"/>
          <c:order val="0"/>
          <c:tx>
            <c:strRef>
              <c:f>Sheet1!$A$2</c:f>
              <c:strCache>
                <c:ptCount val="1"/>
                <c:pt idx="0">
                  <c:v>18-24</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5F2-45F6-AFF3-680F5156296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75F2-45F6-AFF3-680F5156296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75F2-45F6-AFF3-680F5156296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75F2-45F6-AFF3-680F5156296D}"/>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9-75F2-45F6-AFF3-680F5156296D}"/>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0.12</c:v>
                </c:pt>
                <c:pt idx="1">
                  <c:v>0.05</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25-34</c:v>
                </c:pt>
              </c:strCache>
            </c:strRef>
          </c:tx>
          <c:spPr>
            <a:solidFill>
              <a:srgbClr val="F7A82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0.21</c:v>
                </c:pt>
                <c:pt idx="1">
                  <c:v>0.17</c:v>
                </c:pt>
              </c:numCache>
            </c:numRef>
          </c:val>
          <c:extLst xmlns:c15="http://schemas.microsoft.com/office/drawing/2012/chart">
            <c:ext xmlns:c16="http://schemas.microsoft.com/office/drawing/2014/chart" uri="{C3380CC4-5D6E-409C-BE32-E72D297353CC}">
              <c16:uniqueId val="{00000001-911A-654B-B3BD-35340AC58170}"/>
            </c:ext>
          </c:extLst>
        </c:ser>
        <c:ser>
          <c:idx val="2"/>
          <c:order val="2"/>
          <c:tx>
            <c:strRef>
              <c:f>Sheet1!$A$4</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Sheet1!$B$4:$C$4</c:f>
              <c:numCache>
                <c:formatCode>0%</c:formatCode>
                <c:ptCount val="2"/>
                <c:pt idx="0">
                  <c:v>0.2</c:v>
                </c:pt>
                <c:pt idx="1">
                  <c:v>0.16</c:v>
                </c:pt>
              </c:numCache>
            </c:numRef>
          </c:val>
          <c:extLst>
            <c:ext xmlns:c16="http://schemas.microsoft.com/office/drawing/2014/chart" uri="{C3380CC4-5D6E-409C-BE32-E72D297353CC}">
              <c16:uniqueId val="{0000000A-75F2-45F6-AFF3-680F5156296D}"/>
            </c:ext>
          </c:extLst>
        </c:ser>
        <c:ser>
          <c:idx val="3"/>
          <c:order val="3"/>
          <c:tx>
            <c:strRef>
              <c:f>Sheet1!$A$5</c:f>
              <c:strCache>
                <c:ptCount val="1"/>
                <c:pt idx="0">
                  <c:v>45-54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Sheet1!$B$5:$C$5</c:f>
              <c:numCache>
                <c:formatCode>0%</c:formatCode>
                <c:ptCount val="2"/>
                <c:pt idx="0">
                  <c:v>0.2</c:v>
                </c:pt>
                <c:pt idx="1">
                  <c:v>0.15</c:v>
                </c:pt>
              </c:numCache>
            </c:numRef>
          </c:val>
          <c:extLst>
            <c:ext xmlns:c16="http://schemas.microsoft.com/office/drawing/2014/chart" uri="{C3380CC4-5D6E-409C-BE32-E72D297353CC}">
              <c16:uniqueId val="{0000000B-75F2-45F6-AFF3-680F5156296D}"/>
            </c:ext>
          </c:extLst>
        </c:ser>
        <c:ser>
          <c:idx val="4"/>
          <c:order val="4"/>
          <c:tx>
            <c:strRef>
              <c:f>Sheet1!$A$6</c:f>
              <c:strCache>
                <c:ptCount val="1"/>
                <c:pt idx="0">
                  <c:v>55-64</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Sheet1!$B$6:$C$6</c:f>
              <c:numCache>
                <c:formatCode>0%</c:formatCode>
                <c:ptCount val="2"/>
                <c:pt idx="0">
                  <c:v>0.14000000000000001</c:v>
                </c:pt>
                <c:pt idx="1">
                  <c:v>0.23</c:v>
                </c:pt>
              </c:numCache>
            </c:numRef>
          </c:val>
          <c:extLst>
            <c:ext xmlns:c16="http://schemas.microsoft.com/office/drawing/2014/chart" uri="{C3380CC4-5D6E-409C-BE32-E72D297353CC}">
              <c16:uniqueId val="{0000000C-75F2-45F6-AFF3-680F5156296D}"/>
            </c:ext>
          </c:extLst>
        </c:ser>
        <c:ser>
          <c:idx val="5"/>
          <c:order val="5"/>
          <c:tx>
            <c:strRef>
              <c:f>Sheet1!$A$7</c:f>
              <c:strCache>
                <c:ptCount val="1"/>
                <c:pt idx="0">
                  <c:v>65+</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Sheet1!$B$7:$C$7</c:f>
              <c:numCache>
                <c:formatCode>0%</c:formatCode>
                <c:ptCount val="2"/>
                <c:pt idx="0">
                  <c:v>0.13</c:v>
                </c:pt>
                <c:pt idx="1">
                  <c:v>0.23</c:v>
                </c:pt>
              </c:numCache>
            </c:numRef>
          </c:val>
          <c:extLst>
            <c:ext xmlns:c16="http://schemas.microsoft.com/office/drawing/2014/chart" uri="{C3380CC4-5D6E-409C-BE32-E72D297353CC}">
              <c16:uniqueId val="{0000000D-75F2-45F6-AFF3-680F5156296D}"/>
            </c:ext>
          </c:extLst>
        </c:ser>
        <c:dLbls>
          <c:showLegendKey val="0"/>
          <c:showVal val="1"/>
          <c:showCatName val="0"/>
          <c:showSerName val="0"/>
          <c:showPercent val="0"/>
          <c:showBubbleSize val="0"/>
        </c:dLbls>
        <c:gapWidth val="44"/>
        <c:overlap val="100"/>
        <c:axId val="854624736"/>
        <c:axId val="854618856"/>
        <c:extLst/>
      </c:barChart>
      <c:catAx>
        <c:axId val="854624736"/>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54618856"/>
        <c:crosses val="autoZero"/>
        <c:auto val="1"/>
        <c:lblAlgn val="ctr"/>
        <c:lblOffset val="100"/>
        <c:noMultiLvlLbl val="0"/>
      </c:catAx>
      <c:valAx>
        <c:axId val="854618856"/>
        <c:scaling>
          <c:orientation val="minMax"/>
          <c:max val="1"/>
          <c:min val="0"/>
        </c:scaling>
        <c:delete val="1"/>
        <c:axPos val="t"/>
        <c:numFmt formatCode="0%" sourceLinked="1"/>
        <c:majorTickMark val="out"/>
        <c:minorTickMark val="none"/>
        <c:tickLblPos val="nextTo"/>
        <c:crossAx val="85462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000000"/>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36267803856102"/>
          <c:y val="0.107241610666126"/>
          <c:w val="0.67351353440285699"/>
          <c:h val="0.83198916683171298"/>
        </c:manualLayout>
      </c:layout>
      <c:barChart>
        <c:barDir val="bar"/>
        <c:grouping val="percentStacked"/>
        <c:varyColors val="0"/>
        <c:ser>
          <c:idx val="0"/>
          <c:order val="0"/>
          <c:tx>
            <c:strRef>
              <c:f>Sheet1!$A$2</c:f>
              <c:strCache>
                <c:ptCount val="1"/>
                <c:pt idx="0">
                  <c:v>18-24</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844-495D-AFCB-86CC6742A24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9844-495D-AFCB-86CC6742A24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844-495D-AFCB-86CC6742A24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7-9844-495D-AFCB-86CC6742A24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9-9844-495D-AFCB-86CC6742A24E}"/>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Sheet1!$B$2:$C$2</c:f>
              <c:numCache>
                <c:formatCode>0%</c:formatCode>
                <c:ptCount val="2"/>
                <c:pt idx="0">
                  <c:v>0.11</c:v>
                </c:pt>
                <c:pt idx="1">
                  <c:v>7.0000000000000007E-2</c:v>
                </c:pt>
              </c:numCache>
            </c:numRef>
          </c:val>
          <c:extLst>
            <c:ext xmlns:c16="http://schemas.microsoft.com/office/drawing/2014/chart" uri="{C3380CC4-5D6E-409C-BE32-E72D297353CC}">
              <c16:uniqueId val="{00000000-911A-654B-B3BD-35340AC58170}"/>
            </c:ext>
          </c:extLst>
        </c:ser>
        <c:ser>
          <c:idx val="1"/>
          <c:order val="1"/>
          <c:tx>
            <c:strRef>
              <c:f>Sheet1!$A$3</c:f>
              <c:strCache>
                <c:ptCount val="1"/>
                <c:pt idx="0">
                  <c:v>25-34</c:v>
                </c:pt>
              </c:strCache>
            </c:strRef>
          </c:tx>
          <c:spPr>
            <a:solidFill>
              <a:srgbClr val="F7A82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Sheet1!$B$3:$C$3</c:f>
              <c:numCache>
                <c:formatCode>0%</c:formatCode>
                <c:ptCount val="2"/>
                <c:pt idx="0">
                  <c:v>0.19</c:v>
                </c:pt>
                <c:pt idx="1">
                  <c:v>0.18</c:v>
                </c:pt>
              </c:numCache>
            </c:numRef>
          </c:val>
          <c:extLst xmlns:c15="http://schemas.microsoft.com/office/drawing/2012/chart">
            <c:ext xmlns:c16="http://schemas.microsoft.com/office/drawing/2014/chart" uri="{C3380CC4-5D6E-409C-BE32-E72D297353CC}">
              <c16:uniqueId val="{00000001-911A-654B-B3BD-35340AC58170}"/>
            </c:ext>
          </c:extLst>
        </c:ser>
        <c:ser>
          <c:idx val="2"/>
          <c:order val="2"/>
          <c:tx>
            <c:strRef>
              <c:f>Sheet1!$A$4</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Sheet1!$B$4:$C$4</c:f>
              <c:numCache>
                <c:formatCode>0%</c:formatCode>
                <c:ptCount val="2"/>
                <c:pt idx="0">
                  <c:v>0.2</c:v>
                </c:pt>
                <c:pt idx="1">
                  <c:v>0.18</c:v>
                </c:pt>
              </c:numCache>
            </c:numRef>
          </c:val>
          <c:extLst>
            <c:ext xmlns:c16="http://schemas.microsoft.com/office/drawing/2014/chart" uri="{C3380CC4-5D6E-409C-BE32-E72D297353CC}">
              <c16:uniqueId val="{0000000A-9844-495D-AFCB-86CC6742A24E}"/>
            </c:ext>
          </c:extLst>
        </c:ser>
        <c:ser>
          <c:idx val="3"/>
          <c:order val="3"/>
          <c:tx>
            <c:strRef>
              <c:f>Sheet1!$A$5</c:f>
              <c:strCache>
                <c:ptCount val="1"/>
                <c:pt idx="0">
                  <c:v>45-54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Sheet1!$B$5:$C$5</c:f>
              <c:numCache>
                <c:formatCode>0%</c:formatCode>
                <c:ptCount val="2"/>
                <c:pt idx="0">
                  <c:v>0.2</c:v>
                </c:pt>
                <c:pt idx="1">
                  <c:v>0.18</c:v>
                </c:pt>
              </c:numCache>
            </c:numRef>
          </c:val>
          <c:extLst>
            <c:ext xmlns:c16="http://schemas.microsoft.com/office/drawing/2014/chart" uri="{C3380CC4-5D6E-409C-BE32-E72D297353CC}">
              <c16:uniqueId val="{0000000B-9844-495D-AFCB-86CC6742A24E}"/>
            </c:ext>
          </c:extLst>
        </c:ser>
        <c:ser>
          <c:idx val="4"/>
          <c:order val="4"/>
          <c:tx>
            <c:strRef>
              <c:f>Sheet1!$A$6</c:f>
              <c:strCache>
                <c:ptCount val="1"/>
                <c:pt idx="0">
                  <c:v>55-64</c:v>
                </c:pt>
              </c:strCache>
            </c:strRef>
          </c:tx>
          <c:spPr>
            <a:solidFill>
              <a:srgbClr val="2C296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Sheet1!$B$6:$C$6</c:f>
              <c:numCache>
                <c:formatCode>0%</c:formatCode>
                <c:ptCount val="2"/>
                <c:pt idx="0">
                  <c:v>0.16</c:v>
                </c:pt>
                <c:pt idx="1">
                  <c:v>0.18</c:v>
                </c:pt>
              </c:numCache>
            </c:numRef>
          </c:val>
          <c:extLst>
            <c:ext xmlns:c16="http://schemas.microsoft.com/office/drawing/2014/chart" uri="{C3380CC4-5D6E-409C-BE32-E72D297353CC}">
              <c16:uniqueId val="{0000000C-9844-495D-AFCB-86CC6742A24E}"/>
            </c:ext>
          </c:extLst>
        </c:ser>
        <c:ser>
          <c:idx val="5"/>
          <c:order val="5"/>
          <c:tx>
            <c:strRef>
              <c:f>Sheet1!$A$7</c:f>
              <c:strCache>
                <c:ptCount val="1"/>
                <c:pt idx="0">
                  <c:v>65+</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General Population Representative Sample</c:v>
                </c:pt>
                <c:pt idx="1">
                  <c:v>Past 12 Months Consumers</c:v>
                </c:pt>
              </c:strCache>
            </c:strRef>
          </c:cat>
          <c:val>
            <c:numRef>
              <c:f>Sheet1!$B$7:$C$7</c:f>
              <c:numCache>
                <c:formatCode>0%</c:formatCode>
                <c:ptCount val="2"/>
                <c:pt idx="0">
                  <c:v>0.15</c:v>
                </c:pt>
                <c:pt idx="1">
                  <c:v>0.21</c:v>
                </c:pt>
              </c:numCache>
            </c:numRef>
          </c:val>
          <c:extLst>
            <c:ext xmlns:c16="http://schemas.microsoft.com/office/drawing/2014/chart" uri="{C3380CC4-5D6E-409C-BE32-E72D297353CC}">
              <c16:uniqueId val="{0000000D-9844-495D-AFCB-86CC6742A24E}"/>
            </c:ext>
          </c:extLst>
        </c:ser>
        <c:dLbls>
          <c:showLegendKey val="0"/>
          <c:showVal val="1"/>
          <c:showCatName val="0"/>
          <c:showSerName val="0"/>
          <c:showPercent val="0"/>
          <c:showBubbleSize val="0"/>
        </c:dLbls>
        <c:gapWidth val="44"/>
        <c:overlap val="100"/>
        <c:axId val="854619248"/>
        <c:axId val="854625912"/>
        <c:extLst/>
      </c:barChart>
      <c:catAx>
        <c:axId val="854619248"/>
        <c:scaling>
          <c:orientation val="maxMin"/>
        </c:scaling>
        <c:delete val="0"/>
        <c:axPos val="l"/>
        <c:numFmt formatCode="General" sourceLinked="1"/>
        <c:majorTickMark val="none"/>
        <c:minorTickMark val="none"/>
        <c:tickLblPos val="nextTo"/>
        <c:spPr>
          <a:noFill/>
          <a:ln w="9525" cap="flat" cmpd="sng" algn="ctr">
            <a:solidFill>
              <a:srgbClr val="2C296D"/>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854625912"/>
        <c:crosses val="autoZero"/>
        <c:auto val="1"/>
        <c:lblAlgn val="ctr"/>
        <c:lblOffset val="100"/>
        <c:noMultiLvlLbl val="0"/>
      </c:catAx>
      <c:valAx>
        <c:axId val="854625912"/>
        <c:scaling>
          <c:orientation val="minMax"/>
          <c:max val="1"/>
          <c:min val="0"/>
        </c:scaling>
        <c:delete val="1"/>
        <c:axPos val="t"/>
        <c:numFmt formatCode="0%" sourceLinked="1"/>
        <c:majorTickMark val="out"/>
        <c:minorTickMark val="none"/>
        <c:tickLblPos val="nextTo"/>
        <c:crossAx val="854619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000000"/>
          </a:solidFill>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09489471756699"/>
          <c:y val="0.20942083337862699"/>
          <c:w val="0.66421873536166798"/>
          <c:h val="0.70647916311866499"/>
        </c:manualLayout>
      </c:layout>
      <c:doughnutChart>
        <c:varyColors val="1"/>
        <c:ser>
          <c:idx val="0"/>
          <c:order val="0"/>
          <c:tx>
            <c:strRef>
              <c:f>Sheet1!$B$1</c:f>
              <c:strCache>
                <c:ptCount val="1"/>
                <c:pt idx="0">
                  <c:v>China</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0EB-484B-87A2-C2F04538E134}"/>
              </c:ext>
            </c:extLst>
          </c:dPt>
          <c:dPt>
            <c:idx val="1"/>
            <c:bubble3D val="0"/>
            <c:spPr>
              <a:solidFill>
                <a:schemeClr val="accent2"/>
              </a:solidFill>
              <a:ln w="19050">
                <a:noFill/>
              </a:ln>
              <a:effectLst/>
            </c:spPr>
            <c:extLst>
              <c:ext xmlns:c16="http://schemas.microsoft.com/office/drawing/2014/chart" uri="{C3380CC4-5D6E-409C-BE32-E72D297353CC}">
                <c16:uniqueId val="{00000003-A0EB-484B-87A2-C2F04538E134}"/>
              </c:ext>
            </c:extLst>
          </c:dPt>
          <c:dPt>
            <c:idx val="2"/>
            <c:bubble3D val="0"/>
            <c:spPr>
              <a:solidFill>
                <a:schemeClr val="accent4"/>
              </a:solidFill>
              <a:ln w="19050">
                <a:noFill/>
              </a:ln>
              <a:effectLst/>
            </c:spPr>
            <c:extLst>
              <c:ext xmlns:c16="http://schemas.microsoft.com/office/drawing/2014/chart" uri="{C3380CC4-5D6E-409C-BE32-E72D297353CC}">
                <c16:uniqueId val="{00000005-A0EB-484B-87A2-C2F04538E134}"/>
              </c:ext>
            </c:extLst>
          </c:dPt>
          <c:dPt>
            <c:idx val="3"/>
            <c:bubble3D val="0"/>
            <c:spPr>
              <a:solidFill>
                <a:schemeClr val="tx2"/>
              </a:solidFill>
              <a:ln w="19050">
                <a:noFill/>
              </a:ln>
              <a:effectLst/>
            </c:spPr>
            <c:extLst>
              <c:ext xmlns:c16="http://schemas.microsoft.com/office/drawing/2014/chart" uri="{C3380CC4-5D6E-409C-BE32-E72D297353CC}">
                <c16:uniqueId val="{00000007-32A1-4726-8262-C9A01A4F62D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Rejecters</c:v>
                </c:pt>
                <c:pt idx="1">
                  <c:v>Persuadable</c:v>
                </c:pt>
                <c:pt idx="2">
                  <c:v>Diehard Consumers</c:v>
                </c:pt>
              </c:strCache>
            </c:strRef>
          </c:cat>
          <c:val>
            <c:numRef>
              <c:f>Sheet1!$B$2:$B$4</c:f>
              <c:numCache>
                <c:formatCode>0%</c:formatCode>
                <c:ptCount val="3"/>
                <c:pt idx="0">
                  <c:v>0.2</c:v>
                </c:pt>
                <c:pt idx="1">
                  <c:v>0.44</c:v>
                </c:pt>
                <c:pt idx="2">
                  <c:v>0.35</c:v>
                </c:pt>
              </c:numCache>
            </c:numRef>
          </c:val>
          <c:extLst>
            <c:ext xmlns:c16="http://schemas.microsoft.com/office/drawing/2014/chart" uri="{C3380CC4-5D6E-409C-BE32-E72D297353CC}">
              <c16:uniqueId val="{0000000E-A0EB-484B-87A2-C2F04538E134}"/>
            </c:ext>
          </c:extLst>
        </c:ser>
        <c:dLbls>
          <c:showLegendKey val="0"/>
          <c:showVal val="0"/>
          <c:showCatName val="0"/>
          <c:showSerName val="0"/>
          <c:showPercent val="0"/>
          <c:showBubbleSize val="0"/>
          <c:showLeaderLines val="1"/>
        </c:dLbls>
        <c:firstSliceAng val="360"/>
        <c:holeSize val="45"/>
        <c:extLst>
          <c:ext xmlns:c15="http://schemas.microsoft.com/office/drawing/2012/chart" uri="{02D57815-91ED-43cb-92C2-25804820EDAC}">
            <c15:filteredPieSeries>
              <c15:ser>
                <c:idx val="1"/>
                <c:order val="1"/>
                <c:tx>
                  <c:strRef>
                    <c:extLst>
                      <c:ext uri="{02D57815-91ED-43cb-92C2-25804820EDAC}">
                        <c15:formulaRef>
                          <c15:sqref>Sheet1!$C$1</c15:sqref>
                        </c15:formulaRef>
                      </c:ext>
                    </c:extLst>
                    <c:strCache>
                      <c:ptCount val="1"/>
                      <c:pt idx="0">
                        <c:v>Hong Kong</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9-32A1-4726-8262-C9A01A4F62D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B-32A1-4726-8262-C9A01A4F62D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D-32A1-4726-8262-C9A01A4F62D4}"/>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F-32A1-4726-8262-C9A01A4F62D4}"/>
                    </c:ext>
                  </c:extLst>
                </c:dPt>
                <c:cat>
                  <c:strRef>
                    <c:extLst>
                      <c:ext uri="{02D57815-91ED-43cb-92C2-25804820EDAC}">
                        <c15:formulaRef>
                          <c15:sqref>Sheet1!$A$2:$A$4</c15:sqref>
                        </c15:formulaRef>
                      </c:ext>
                    </c:extLst>
                    <c:strCache>
                      <c:ptCount val="3"/>
                      <c:pt idx="0">
                        <c:v>Rejecters</c:v>
                      </c:pt>
                      <c:pt idx="1">
                        <c:v>Persuadable</c:v>
                      </c:pt>
                      <c:pt idx="2">
                        <c:v>Diehard Consumers</c:v>
                      </c:pt>
                    </c:strCache>
                  </c:strRef>
                </c:cat>
                <c:val>
                  <c:numRef>
                    <c:extLst>
                      <c:ext uri="{02D57815-91ED-43cb-92C2-25804820EDAC}">
                        <c15:formulaRef>
                          <c15:sqref>Sheet1!$C$2:$C$4</c15:sqref>
                        </c15:formulaRef>
                      </c:ext>
                    </c:extLst>
                    <c:numCache>
                      <c:formatCode>0%</c:formatCode>
                      <c:ptCount val="3"/>
                      <c:pt idx="0">
                        <c:v>0.38</c:v>
                      </c:pt>
                      <c:pt idx="1">
                        <c:v>0.5</c:v>
                      </c:pt>
                      <c:pt idx="2">
                        <c:v>0.12</c:v>
                      </c:pt>
                    </c:numCache>
                  </c:numRef>
                </c:val>
                <c:extLst>
                  <c:ext xmlns:c16="http://schemas.microsoft.com/office/drawing/2014/chart" uri="{C3380CC4-5D6E-409C-BE32-E72D297353CC}">
                    <c16:uniqueId val="{00000010-32A1-4726-8262-C9A01A4F62D4}"/>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Taiwan</c:v>
                      </c:pt>
                    </c:strCache>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12-32A1-4726-8262-C9A01A4F62D4}"/>
                    </c:ext>
                  </c:extLst>
                </c:dPt>
                <c:dPt>
                  <c:idx val="1"/>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4-32A1-4726-8262-C9A01A4F62D4}"/>
                    </c:ext>
                  </c:extLst>
                </c:dPt>
                <c:dPt>
                  <c:idx val="2"/>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6-32A1-4726-8262-C9A01A4F62D4}"/>
                    </c:ext>
                  </c:extLst>
                </c:dPt>
                <c:dPt>
                  <c:idx val="3"/>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18-32A1-4726-8262-C9A01A4F62D4}"/>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Sheet1!$D$2:$D$4</c15:sqref>
                        </c15:formulaRef>
                      </c:ext>
                    </c:extLst>
                    <c:numCache>
                      <c:formatCode>0%</c:formatCode>
                      <c:ptCount val="3"/>
                      <c:pt idx="0">
                        <c:v>0.5</c:v>
                      </c:pt>
                      <c:pt idx="1">
                        <c:v>0.36</c:v>
                      </c:pt>
                      <c:pt idx="2">
                        <c:v>0.14000000000000001</c:v>
                      </c:pt>
                    </c:numCache>
                  </c:numRef>
                </c:val>
                <c:extLst xmlns:c15="http://schemas.microsoft.com/office/drawing/2012/chart">
                  <c:ext xmlns:c16="http://schemas.microsoft.com/office/drawing/2014/chart" uri="{C3380CC4-5D6E-409C-BE32-E72D297353CC}">
                    <c16:uniqueId val="{00000019-32A1-4726-8262-C9A01A4F62D4}"/>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Singapore</c:v>
                      </c:pt>
                    </c:strCache>
                  </c:strRef>
                </c:tx>
                <c:dPt>
                  <c:idx val="0"/>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1B-32A1-4726-8262-C9A01A4F62D4}"/>
                    </c:ext>
                  </c:extLst>
                </c:dPt>
                <c:dPt>
                  <c:idx val="1"/>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1D-32A1-4726-8262-C9A01A4F62D4}"/>
                    </c:ext>
                  </c:extLst>
                </c:dPt>
                <c:dPt>
                  <c:idx val="2"/>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F-32A1-4726-8262-C9A01A4F62D4}"/>
                    </c:ext>
                  </c:extLst>
                </c:dPt>
                <c:dPt>
                  <c:idx val="3"/>
                  <c:bubble3D val="0"/>
                  <c:spPr>
                    <a:solidFill>
                      <a:schemeClr val="accent6">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21-32A1-4726-8262-C9A01A4F62D4}"/>
                    </c:ext>
                  </c:extLst>
                </c:dPt>
                <c:cat>
                  <c:strRef>
                    <c:extLst xmlns:c15="http://schemas.microsoft.com/office/drawing/2012/chart">
                      <c:ext xmlns:c15="http://schemas.microsoft.com/office/drawing/2012/chart" uri="{02D57815-91ED-43cb-92C2-25804820EDAC}">
                        <c15:formulaRef>
                          <c15:sqref>Sheet1!$A$2:$A$4</c15:sqref>
                        </c15:formulaRef>
                      </c:ext>
                    </c:extLst>
                    <c:strCache>
                      <c:ptCount val="3"/>
                      <c:pt idx="0">
                        <c:v>Rejecters</c:v>
                      </c:pt>
                      <c:pt idx="1">
                        <c:v>Persuadable</c:v>
                      </c:pt>
                      <c:pt idx="2">
                        <c:v>Diehard Consumers</c:v>
                      </c:pt>
                    </c:strCache>
                  </c:strRef>
                </c:cat>
                <c:val>
                  <c:numRef>
                    <c:extLst xmlns:c15="http://schemas.microsoft.com/office/drawing/2012/chart">
                      <c:ext xmlns:c15="http://schemas.microsoft.com/office/drawing/2012/chart" uri="{02D57815-91ED-43cb-92C2-25804820EDAC}">
                        <c15:formulaRef>
                          <c15:sqref>Sheet1!$E$2:$E$4</c15:sqref>
                        </c15:formulaRef>
                      </c:ext>
                    </c:extLst>
                    <c:numCache>
                      <c:formatCode>0%</c:formatCode>
                      <c:ptCount val="3"/>
                      <c:pt idx="0">
                        <c:v>0.23</c:v>
                      </c:pt>
                      <c:pt idx="1">
                        <c:v>0.54</c:v>
                      </c:pt>
                      <c:pt idx="2">
                        <c:v>0.23</c:v>
                      </c:pt>
                    </c:numCache>
                  </c:numRef>
                </c:val>
                <c:extLst xmlns:c15="http://schemas.microsoft.com/office/drawing/2012/chart">
                  <c:ext xmlns:c16="http://schemas.microsoft.com/office/drawing/2014/chart" uri="{C3380CC4-5D6E-409C-BE32-E72D297353CC}">
                    <c16:uniqueId val="{00000022-32A1-4726-8262-C9A01A4F62D4}"/>
                  </c:ext>
                </c:extLst>
              </c15:ser>
            </c15:filteredPieSeries>
          </c:ext>
        </c:extLst>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7E3F8-F4A9-4ED6-B353-921DC79CB21B}" type="datetimeFigureOut">
              <a:rPr lang="en-CA" smtClean="0"/>
              <a:t>2018-07-26</a:t>
            </a:fld>
            <a:endParaRPr lang="en-CA"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37C45-E5C1-45B8-BCF3-5A7624B45068}" type="slidenum">
              <a:rPr lang="en-CA" smtClean="0"/>
              <a:t>‹#›</a:t>
            </a:fld>
            <a:endParaRPr lang="en-CA" dirty="0"/>
          </a:p>
        </p:txBody>
      </p:sp>
    </p:spTree>
    <p:extLst>
      <p:ext uri="{BB962C8B-B14F-4D97-AF65-F5344CB8AC3E}">
        <p14:creationId xmlns:p14="http://schemas.microsoft.com/office/powerpoint/2010/main" val="219513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37C45-E5C1-45B8-BCF3-5A7624B45068}" type="slidenum">
              <a:rPr lang="en-CA" smtClean="0"/>
              <a:pPr/>
              <a:t>6</a:t>
            </a:fld>
            <a:endParaRPr lang="en-CA" dirty="0"/>
          </a:p>
        </p:txBody>
      </p:sp>
    </p:spTree>
    <p:extLst>
      <p:ext uri="{BB962C8B-B14F-4D97-AF65-F5344CB8AC3E}">
        <p14:creationId xmlns:p14="http://schemas.microsoft.com/office/powerpoint/2010/main" val="50359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86385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98279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243870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69993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100829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45767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8045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2570667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132935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153871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to compare </a:t>
            </a:r>
          </a:p>
        </p:txBody>
      </p:sp>
      <p:sp>
        <p:nvSpPr>
          <p:cNvPr id="4" name="Slide Number Placeholder 3"/>
          <p:cNvSpPr>
            <a:spLocks noGrp="1"/>
          </p:cNvSpPr>
          <p:nvPr>
            <p:ph type="sldNum" sz="quarter" idx="10"/>
          </p:nvPr>
        </p:nvSpPr>
        <p:spPr/>
        <p:txBody>
          <a:bodyPr/>
          <a:lstStyle/>
          <a:p>
            <a:fld id="{7CD37C45-E5C1-45B8-BCF3-5A7624B45068}" type="slidenum">
              <a:rPr lang="en-CA" smtClean="0"/>
              <a:t>8</a:t>
            </a:fld>
            <a:endParaRPr lang="en-CA"/>
          </a:p>
        </p:txBody>
      </p:sp>
    </p:spTree>
    <p:extLst>
      <p:ext uri="{BB962C8B-B14F-4D97-AF65-F5344CB8AC3E}">
        <p14:creationId xmlns:p14="http://schemas.microsoft.com/office/powerpoint/2010/main" val="287014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72917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CD37C45-E5C1-45B8-BCF3-5A7624B45068}" type="slidenum">
              <a:rPr lang="en-CA" smtClean="0">
                <a:solidFill>
                  <a:prstClr val="black"/>
                </a:solidFill>
              </a:rPr>
              <a:pPr/>
              <a:t>40</a:t>
            </a:fld>
            <a:endParaRPr lang="en-CA" dirty="0">
              <a:solidFill>
                <a:prstClr val="black"/>
              </a:solidFill>
            </a:endParaRPr>
          </a:p>
        </p:txBody>
      </p:sp>
    </p:spTree>
    <p:extLst>
      <p:ext uri="{BB962C8B-B14F-4D97-AF65-F5344CB8AC3E}">
        <p14:creationId xmlns:p14="http://schemas.microsoft.com/office/powerpoint/2010/main" val="28695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to compare </a:t>
            </a:r>
          </a:p>
        </p:txBody>
      </p:sp>
      <p:sp>
        <p:nvSpPr>
          <p:cNvPr id="4" name="Slide Number Placeholder 3"/>
          <p:cNvSpPr>
            <a:spLocks noGrp="1"/>
          </p:cNvSpPr>
          <p:nvPr>
            <p:ph type="sldNum" sz="quarter" idx="10"/>
          </p:nvPr>
        </p:nvSpPr>
        <p:spPr/>
        <p:txBody>
          <a:bodyPr/>
          <a:lstStyle/>
          <a:p>
            <a:fld id="{7CD37C45-E5C1-45B8-BCF3-5A7624B45068}" type="slidenum">
              <a:rPr lang="en-CA" smtClean="0"/>
              <a:t>9</a:t>
            </a:fld>
            <a:endParaRPr lang="en-CA"/>
          </a:p>
        </p:txBody>
      </p:sp>
    </p:spTree>
    <p:extLst>
      <p:ext uri="{BB962C8B-B14F-4D97-AF65-F5344CB8AC3E}">
        <p14:creationId xmlns:p14="http://schemas.microsoft.com/office/powerpoint/2010/main" val="71922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31410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226896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207936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37C45-E5C1-45B8-BCF3-5A7624B45068}" type="slidenum">
              <a:rPr lang="en-CA" smtClean="0"/>
              <a:pPr/>
              <a:t>15</a:t>
            </a:fld>
            <a:endParaRPr lang="en-CA" dirty="0"/>
          </a:p>
        </p:txBody>
      </p:sp>
    </p:spTree>
    <p:extLst>
      <p:ext uri="{BB962C8B-B14F-4D97-AF65-F5344CB8AC3E}">
        <p14:creationId xmlns:p14="http://schemas.microsoft.com/office/powerpoint/2010/main" val="117333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1719577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881063"/>
            <a:ext cx="7023101" cy="4391025"/>
          </a:xfrm>
        </p:spPr>
      </p:sp>
      <p:sp>
        <p:nvSpPr>
          <p:cNvPr id="3" name="Notes Placeholder 2"/>
          <p:cNvSpPr>
            <a:spLocks noGrp="1"/>
          </p:cNvSpPr>
          <p:nvPr>
            <p:ph type="body" idx="1"/>
          </p:nvPr>
        </p:nvSpPr>
        <p:spPr/>
        <p:txBody>
          <a:bodyPr/>
          <a:lstStyle/>
          <a:p>
            <a:pPr indent="-602" defTabSz="924916">
              <a:lnSpc>
                <a:spcPct val="115000"/>
              </a:lnSpc>
              <a:tabLst>
                <a:tab pos="923713" algn="l"/>
              </a:tabLst>
              <a:defRPr/>
            </a:pPr>
            <a:endParaRPr lang="en-US" altLang="en-US" dirty="0">
              <a:solidFill>
                <a:schemeClr val="accent2"/>
              </a:solidFill>
            </a:endParaRPr>
          </a:p>
        </p:txBody>
      </p:sp>
      <p:sp>
        <p:nvSpPr>
          <p:cNvPr id="4" name="3 Marcador de número de diapositiva"/>
          <p:cNvSpPr>
            <a:spLocks noGrp="1"/>
          </p:cNvSpPr>
          <p:nvPr>
            <p:ph type="sldNum" sz="quarter" idx="10"/>
          </p:nvPr>
        </p:nvSpPr>
        <p:spPr/>
        <p:txBody>
          <a:bodyPr/>
          <a:lstStyle/>
          <a:p>
            <a:endParaRPr lang="en-AU" dirty="0">
              <a:solidFill>
                <a:prstClr val="black"/>
              </a:solidFill>
            </a:endParaRPr>
          </a:p>
        </p:txBody>
      </p:sp>
    </p:spTree>
    <p:extLst>
      <p:ext uri="{BB962C8B-B14F-4D97-AF65-F5344CB8AC3E}">
        <p14:creationId xmlns:p14="http://schemas.microsoft.com/office/powerpoint/2010/main" val="1777975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tif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tif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pasted-image.pdf"/>
          <p:cNvPicPr/>
          <p:nvPr userDrawn="1"/>
        </p:nvPicPr>
        <p:blipFill>
          <a:blip r:embed="rId2">
            <a:extLst/>
          </a:blip>
          <a:stretch>
            <a:fillRect/>
          </a:stretch>
        </p:blipFill>
        <p:spPr>
          <a:xfrm>
            <a:off x="691" y="4574359"/>
            <a:ext cx="9142619" cy="1159648"/>
          </a:xfrm>
          <a:prstGeom prst="rect">
            <a:avLst/>
          </a:prstGeom>
          <a:ln w="12700" cap="flat">
            <a:noFill/>
            <a:miter lim="400000"/>
          </a:ln>
          <a:effectLst/>
        </p:spPr>
      </p:pic>
      <p:sp>
        <p:nvSpPr>
          <p:cNvPr id="9" name="Text Placeholder 8"/>
          <p:cNvSpPr>
            <a:spLocks noGrp="1"/>
          </p:cNvSpPr>
          <p:nvPr>
            <p:ph type="body" sz="quarter" idx="10" hasCustomPrompt="1"/>
          </p:nvPr>
        </p:nvSpPr>
        <p:spPr>
          <a:xfrm>
            <a:off x="1151731" y="2028916"/>
            <a:ext cx="6840538" cy="1295400"/>
          </a:xfrm>
        </p:spPr>
        <p:txBody>
          <a:bodyPr anchor="ctr">
            <a:normAutofit/>
          </a:bodyPr>
          <a:lstStyle>
            <a:lvl1pPr marL="0" indent="0">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1" name="Text Placeholder 10"/>
          <p:cNvSpPr>
            <a:spLocks noGrp="1"/>
          </p:cNvSpPr>
          <p:nvPr>
            <p:ph type="body" sz="quarter" idx="11"/>
          </p:nvPr>
        </p:nvSpPr>
        <p:spPr>
          <a:xfrm>
            <a:off x="1178746" y="4513163"/>
            <a:ext cx="2952750" cy="936625"/>
          </a:xfrm>
        </p:spPr>
        <p:txBody>
          <a:bodyPr>
            <a:normAutofit/>
          </a:bodyPr>
          <a:lstStyle>
            <a:lvl1pPr marL="0" indent="0">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3" name="Picture 12">
            <a:extLst>
              <a:ext uri="{FF2B5EF4-FFF2-40B4-BE49-F238E27FC236}">
                <a16:creationId xmlns:a16="http://schemas.microsoft.com/office/drawing/2014/main" id="{31EFCB0E-FD6F-4EE8-AD21-F5B3DF37C9D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81600" y="5297501"/>
            <a:ext cx="1371600" cy="379399"/>
          </a:xfrm>
          <a:prstGeom prst="rect">
            <a:avLst/>
          </a:prstGeom>
        </p:spPr>
      </p:pic>
      <p:pic>
        <p:nvPicPr>
          <p:cNvPr id="14" name="Picture 8">
            <a:extLst>
              <a:ext uri="{FF2B5EF4-FFF2-40B4-BE49-F238E27FC236}">
                <a16:creationId xmlns:a16="http://schemas.microsoft.com/office/drawing/2014/main" id="{F65F56FA-299B-4267-8D39-FC530060916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l="24928" t="21824" r="32525" b="25114"/>
          <a:stretch/>
        </p:blipFill>
        <p:spPr>
          <a:xfrm>
            <a:off x="6634944" y="5189840"/>
            <a:ext cx="451656" cy="563260"/>
          </a:xfrm>
          <a:prstGeom prst="rect">
            <a:avLst/>
          </a:prstGeom>
        </p:spPr>
      </p:pic>
      <p:pic>
        <p:nvPicPr>
          <p:cNvPr id="15" name="pasted-image.pdf">
            <a:extLst>
              <a:ext uri="{FF2B5EF4-FFF2-40B4-BE49-F238E27FC236}">
                <a16:creationId xmlns:a16="http://schemas.microsoft.com/office/drawing/2014/main" id="{3BC69BAC-00B7-458B-9E9F-6F9CC8657D5E}"/>
              </a:ext>
            </a:extLst>
          </p:cNvPr>
          <p:cNvPicPr/>
          <p:nvPr userDrawn="1"/>
        </p:nvPicPr>
        <p:blipFill>
          <a:blip r:embed="rId5" cstate="print">
            <a:extLst/>
          </a:blip>
          <a:stretch>
            <a:fillRect/>
          </a:stretch>
        </p:blipFill>
        <p:spPr>
          <a:xfrm>
            <a:off x="8159239" y="5295900"/>
            <a:ext cx="908561" cy="304800"/>
          </a:xfrm>
          <a:prstGeom prst="rect">
            <a:avLst/>
          </a:prstGeom>
          <a:ln w="12700">
            <a:miter lim="400000"/>
          </a:ln>
        </p:spPr>
      </p:pic>
      <p:pic>
        <p:nvPicPr>
          <p:cNvPr id="16" name="Picture 3">
            <a:extLst>
              <a:ext uri="{FF2B5EF4-FFF2-40B4-BE49-F238E27FC236}">
                <a16:creationId xmlns:a16="http://schemas.microsoft.com/office/drawing/2014/main" id="{58A0A177-6C5C-45C5-B772-273AFEFA4887}"/>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7162800" y="5295900"/>
            <a:ext cx="105478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4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0100"/>
          </a:xfrm>
        </p:spPr>
        <p:txBody>
          <a:bodyPr>
            <a:normAutofit/>
          </a:bodyPr>
          <a:lstStyle>
            <a:lvl1pPr>
              <a:defRPr sz="1800" spc="-120" baseline="0">
                <a:solidFill>
                  <a:schemeClr val="tx1"/>
                </a:solidFill>
              </a:defRPr>
            </a:lvl1pPr>
          </a:lstStyle>
          <a:p>
            <a:r>
              <a:rPr lang="en-US" dirty="0"/>
              <a:t>Click to edit Master title style</a:t>
            </a:r>
            <a:endParaRPr lang="en-CA" dirty="0"/>
          </a:p>
        </p:txBody>
      </p:sp>
      <p:sp>
        <p:nvSpPr>
          <p:cNvPr id="4" name="TextBox 3"/>
          <p:cNvSpPr txBox="1"/>
          <p:nvPr userDrawn="1"/>
        </p:nvSpPr>
        <p:spPr>
          <a:xfrm>
            <a:off x="9618" y="5377780"/>
            <a:ext cx="432048" cy="253916"/>
          </a:xfrm>
          <a:prstGeom prst="rect">
            <a:avLst/>
          </a:prstGeom>
          <a:noFill/>
        </p:spPr>
        <p:txBody>
          <a:bodyPr wrap="square" rtlCol="0">
            <a:spAutoFit/>
          </a:bodyPr>
          <a:lstStyle/>
          <a:p>
            <a:fld id="{2E2B52F7-F897-49D6-90B1-42DDF5D414FB}" type="slidenum">
              <a:rPr lang="en-CA" sz="1050" smtClean="0">
                <a:solidFill>
                  <a:schemeClr val="tx2"/>
                </a:solidFill>
              </a:rPr>
              <a:t>‹#›</a:t>
            </a:fld>
            <a:endParaRPr lang="en-CA" sz="1050" dirty="0">
              <a:solidFill>
                <a:schemeClr val="tx2"/>
              </a:solidFill>
            </a:endParaRPr>
          </a:p>
        </p:txBody>
      </p:sp>
      <p:sp>
        <p:nvSpPr>
          <p:cNvPr id="6" name="Text Placeholder 5"/>
          <p:cNvSpPr>
            <a:spLocks noGrp="1"/>
          </p:cNvSpPr>
          <p:nvPr>
            <p:ph type="body" sz="quarter" idx="10"/>
          </p:nvPr>
        </p:nvSpPr>
        <p:spPr>
          <a:xfrm>
            <a:off x="457200" y="723900"/>
            <a:ext cx="8229600" cy="457200"/>
          </a:xfrm>
        </p:spPr>
        <p:txBody>
          <a:bodyPr>
            <a:normAutofit/>
          </a:bodyPr>
          <a:lstStyle>
            <a:lvl1pPr>
              <a:defRPr sz="1200" b="1">
                <a:solidFill>
                  <a:schemeClr val="bg2">
                    <a:lumMod val="60000"/>
                    <a:lumOff val="40000"/>
                  </a:schemeClr>
                </a:solidFill>
              </a:defRPr>
            </a:lvl1pPr>
          </a:lstStyle>
          <a:p>
            <a:pPr lvl="0"/>
            <a:r>
              <a:rPr lang="en-US" dirty="0"/>
              <a:t>Click to edit Master text styles</a:t>
            </a:r>
          </a:p>
        </p:txBody>
      </p:sp>
      <p:sp>
        <p:nvSpPr>
          <p:cNvPr id="7" name="Content Placeholder 2"/>
          <p:cNvSpPr>
            <a:spLocks noGrp="1"/>
          </p:cNvSpPr>
          <p:nvPr>
            <p:ph idx="1"/>
          </p:nvPr>
        </p:nvSpPr>
        <p:spPr>
          <a:xfrm>
            <a:off x="533400" y="1038464"/>
            <a:ext cx="8077200" cy="3495436"/>
          </a:xfrm>
        </p:spPr>
        <p:txBody>
          <a:bodyPr numCol="3">
            <a:normAutofit/>
          </a:bodyPr>
          <a:lstStyle>
            <a:lvl1pPr marL="0" indent="0">
              <a:buClr>
                <a:schemeClr val="tx1"/>
              </a:buClr>
              <a:buFont typeface="Wingdings" panose="05000000000000000000" pitchFamily="2" charset="2"/>
              <a:buNone/>
              <a:defRPr sz="800">
                <a:solidFill>
                  <a:srgbClr val="000000"/>
                </a:solidFill>
              </a:defRPr>
            </a:lvl1pPr>
            <a:lvl2pPr marL="742950" indent="-285750">
              <a:buClr>
                <a:schemeClr val="tx1"/>
              </a:buClr>
              <a:buFont typeface="Wingdings" panose="05000000000000000000" pitchFamily="2" charset="2"/>
              <a:buChar char="§"/>
              <a:defRPr sz="800">
                <a:solidFill>
                  <a:srgbClr val="000000"/>
                </a:solidFill>
              </a:defRPr>
            </a:lvl2pPr>
            <a:lvl3pPr marL="1143000" indent="-228600">
              <a:buClr>
                <a:schemeClr val="tx1"/>
              </a:buClr>
              <a:buFont typeface="Wingdings" panose="05000000000000000000" pitchFamily="2" charset="2"/>
              <a:buChar char="§"/>
              <a:defRPr sz="800">
                <a:solidFill>
                  <a:srgbClr val="000000"/>
                </a:solidFill>
              </a:defRPr>
            </a:lvl3pPr>
            <a:lvl4pPr marL="1600200" indent="-228600">
              <a:buClr>
                <a:schemeClr val="tx1"/>
              </a:buClr>
              <a:buFont typeface="Wingdings" panose="05000000000000000000" pitchFamily="2" charset="2"/>
              <a:buChar char="§"/>
              <a:defRPr sz="800">
                <a:solidFill>
                  <a:srgbClr val="000000"/>
                </a:solidFill>
              </a:defRPr>
            </a:lvl4pPr>
            <a:lvl5pPr marL="2057400" indent="-228600">
              <a:buClr>
                <a:schemeClr val="tx1"/>
              </a:buClr>
              <a:buFont typeface="Wingdings" panose="05000000000000000000" pitchFamily="2" charset="2"/>
              <a:buChar char="§"/>
              <a:defRPr sz="8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3151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pasted-image.pdf"/>
          <p:cNvPicPr/>
          <p:nvPr userDrawn="1"/>
        </p:nvPicPr>
        <p:blipFill>
          <a:blip r:embed="rId2">
            <a:extLst/>
          </a:blip>
          <a:stretch>
            <a:fillRect/>
          </a:stretch>
        </p:blipFill>
        <p:spPr>
          <a:xfrm>
            <a:off x="691" y="4574359"/>
            <a:ext cx="9142619" cy="1159648"/>
          </a:xfrm>
          <a:prstGeom prst="rect">
            <a:avLst/>
          </a:prstGeom>
          <a:ln w="12700" cap="flat">
            <a:noFill/>
            <a:miter lim="400000"/>
          </a:ln>
          <a:effectLst/>
        </p:spPr>
      </p:pic>
      <p:sp>
        <p:nvSpPr>
          <p:cNvPr id="9" name="Text Placeholder 8"/>
          <p:cNvSpPr>
            <a:spLocks noGrp="1"/>
          </p:cNvSpPr>
          <p:nvPr>
            <p:ph type="body" sz="quarter" idx="10" hasCustomPrompt="1"/>
          </p:nvPr>
        </p:nvSpPr>
        <p:spPr>
          <a:xfrm>
            <a:off x="1151731" y="2028916"/>
            <a:ext cx="6840538" cy="1295400"/>
          </a:xfrm>
        </p:spPr>
        <p:txBody>
          <a:bodyPr anchor="ctr">
            <a:normAutofit/>
          </a:bodyPr>
          <a:lstStyle>
            <a:lvl1pPr marL="0" indent="0">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sp>
        <p:nvSpPr>
          <p:cNvPr id="11" name="Text Placeholder 10"/>
          <p:cNvSpPr>
            <a:spLocks noGrp="1"/>
          </p:cNvSpPr>
          <p:nvPr>
            <p:ph type="body" sz="quarter" idx="11"/>
          </p:nvPr>
        </p:nvSpPr>
        <p:spPr>
          <a:xfrm>
            <a:off x="1178746" y="4513163"/>
            <a:ext cx="2952750" cy="936625"/>
          </a:xfrm>
        </p:spPr>
        <p:txBody>
          <a:bodyPr>
            <a:normAutofit/>
          </a:bodyPr>
          <a:lstStyle>
            <a:lvl1pPr marL="0" indent="0">
              <a:buNone/>
              <a:defRPr sz="1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37887" y="5172455"/>
            <a:ext cx="1673279" cy="462846"/>
          </a:xfrm>
          <a:prstGeom prst="rect">
            <a:avLst/>
          </a:prstGeom>
        </p:spPr>
      </p:pic>
      <p:pic>
        <p:nvPicPr>
          <p:cNvPr id="10" name="pasted-image.pdf"/>
          <p:cNvPicPr/>
          <p:nvPr userDrawn="1"/>
        </p:nvPicPr>
        <p:blipFill>
          <a:blip r:embed="rId4" cstate="print">
            <a:extLst/>
          </a:blip>
          <a:stretch>
            <a:fillRect/>
          </a:stretch>
        </p:blipFill>
        <p:spPr>
          <a:xfrm>
            <a:off x="7948330" y="5219700"/>
            <a:ext cx="952500" cy="367940"/>
          </a:xfrm>
          <a:prstGeom prst="rect">
            <a:avLst/>
          </a:prstGeom>
          <a:ln w="12700">
            <a:miter lim="400000"/>
          </a:ln>
        </p:spPr>
      </p:pic>
    </p:spTree>
    <p:extLst>
      <p:ext uri="{BB962C8B-B14F-4D97-AF65-F5344CB8AC3E}">
        <p14:creationId xmlns:p14="http://schemas.microsoft.com/office/powerpoint/2010/main" val="2248279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4914900"/>
            <a:ext cx="9144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852541" y="2476500"/>
            <a:ext cx="6840538" cy="1295400"/>
          </a:xfrm>
        </p:spPr>
        <p:txBody>
          <a:bodyPr anchor="ctr">
            <a:normAutofit/>
          </a:bodyPr>
          <a:lstStyle>
            <a:lvl1pPr marL="0" indent="0">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pic>
        <p:nvPicPr>
          <p:cNvPr id="13"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Tree>
    <p:extLst>
      <p:ext uri="{BB962C8B-B14F-4D97-AF65-F5344CB8AC3E}">
        <p14:creationId xmlns:p14="http://schemas.microsoft.com/office/powerpoint/2010/main" val="361827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marL="0" indent="0">
              <a:buClr>
                <a:schemeClr val="tx1"/>
              </a:buClr>
              <a:buFont typeface="Wingdings" panose="05000000000000000000" pitchFamily="2" charset="2"/>
              <a:buNone/>
              <a:defRPr>
                <a:solidFill>
                  <a:srgbClr val="000000"/>
                </a:solidFill>
              </a:defRPr>
            </a:lvl1pPr>
            <a:lvl2pPr marL="742950" indent="-285750">
              <a:buClr>
                <a:schemeClr val="tx1"/>
              </a:buClr>
              <a:buFont typeface="Wingdings" panose="05000000000000000000" pitchFamily="2" charset="2"/>
              <a:buChar char="§"/>
              <a:defRPr>
                <a:solidFill>
                  <a:srgbClr val="000000"/>
                </a:solidFill>
              </a:defRPr>
            </a:lvl2pPr>
            <a:lvl3pPr marL="1143000" indent="-228600">
              <a:buClr>
                <a:schemeClr val="tx1"/>
              </a:buClr>
              <a:buFont typeface="Wingdings" panose="05000000000000000000" pitchFamily="2" charset="2"/>
              <a:buChar char="§"/>
              <a:defRPr>
                <a:solidFill>
                  <a:srgbClr val="000000"/>
                </a:solidFill>
              </a:defRPr>
            </a:lvl3pPr>
            <a:lvl4pPr marL="1600200" indent="-228600">
              <a:buClr>
                <a:schemeClr val="tx1"/>
              </a:buClr>
              <a:buFont typeface="Wingdings" panose="05000000000000000000" pitchFamily="2" charset="2"/>
              <a:buChar char="§"/>
              <a:defRPr>
                <a:solidFill>
                  <a:srgbClr val="000000"/>
                </a:solidFill>
              </a:defRPr>
            </a:lvl4pPr>
            <a:lvl5pPr marL="2057400" indent="-228600">
              <a:buClr>
                <a:schemeClr val="tx1"/>
              </a:buClr>
              <a:buFont typeface="Wingdings" panose="05000000000000000000" pitchFamily="2" charset="2"/>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Box 4"/>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93571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8" name="Rectangle 7"/>
          <p:cNvSpPr/>
          <p:nvPr userDrawn="1"/>
        </p:nvSpPr>
        <p:spPr>
          <a:xfrm>
            <a:off x="441666" y="4513684"/>
            <a:ext cx="8702334"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pic>
        <p:nvPicPr>
          <p:cNvPr id="7" name="Picture 3">
            <a:extLst>
              <a:ext uri="{FF2B5EF4-FFF2-40B4-BE49-F238E27FC236}">
                <a16:creationId xmlns:a16="http://schemas.microsoft.com/office/drawing/2014/main" id="{0DC86915-4BA6-4D4D-84B6-1EFF7F15478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712113" y="5219700"/>
            <a:ext cx="1064952" cy="38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807113" y="5143500"/>
            <a:ext cx="1765524" cy="488362"/>
          </a:xfrm>
          <a:prstGeom prst="rect">
            <a:avLst/>
          </a:prstGeom>
        </p:spPr>
      </p:pic>
      <p:sp>
        <p:nvSpPr>
          <p:cNvPr id="10" name="TextBox 9"/>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77467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TextBox 3"/>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324273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asted-image.pdf"/>
          <p:cNvPicPr/>
          <p:nvPr userDrawn="1"/>
        </p:nvPicPr>
        <p:blipFill>
          <a:blip r:embed="rId2">
            <a:extLst/>
          </a:blip>
          <a:stretch>
            <a:fillRect/>
          </a:stretch>
        </p:blipFill>
        <p:spPr>
          <a:xfrm>
            <a:off x="691" y="4762499"/>
            <a:ext cx="9142619" cy="971507"/>
          </a:xfrm>
          <a:prstGeom prst="rect">
            <a:avLst/>
          </a:prstGeom>
          <a:ln w="12700" cap="flat">
            <a:noFill/>
            <a:miter lim="400000"/>
          </a:ln>
          <a:effectLst/>
        </p:spPr>
      </p:pic>
      <p:pic>
        <p:nvPicPr>
          <p:cNvPr id="5" name="Picture 3">
            <a:extLst>
              <a:ext uri="{FF2B5EF4-FFF2-40B4-BE49-F238E27FC236}">
                <a16:creationId xmlns:a16="http://schemas.microsoft.com/office/drawing/2014/main" id="{0DC86915-4BA6-4D4D-84B6-1EFF7F15478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346155" y="5253205"/>
            <a:ext cx="1217352" cy="439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4800" y="5175994"/>
            <a:ext cx="1901879" cy="526079"/>
          </a:xfrm>
          <a:prstGeom prst="rect">
            <a:avLst/>
          </a:prstGeom>
        </p:spPr>
      </p:pic>
      <p:pic>
        <p:nvPicPr>
          <p:cNvPr id="7" name="pasted-image.pdf"/>
          <p:cNvPicPr/>
          <p:nvPr userDrawn="1"/>
        </p:nvPicPr>
        <p:blipFill>
          <a:blip r:embed="rId5" cstate="print">
            <a:extLst/>
          </a:blip>
          <a:stretch>
            <a:fillRect/>
          </a:stretch>
        </p:blipFill>
        <p:spPr>
          <a:xfrm>
            <a:off x="7948330" y="5219700"/>
            <a:ext cx="952500" cy="367940"/>
          </a:xfrm>
          <a:prstGeom prst="rect">
            <a:avLst/>
          </a:prstGeom>
          <a:ln w="12700">
            <a:miter lim="400000"/>
          </a:ln>
        </p:spPr>
      </p:pic>
      <p:sp>
        <p:nvSpPr>
          <p:cNvPr id="8" name="TextBox 7"/>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1202203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27883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1673489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198138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4914900"/>
            <a:ext cx="9144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852541" y="2476500"/>
            <a:ext cx="6840538" cy="1295400"/>
          </a:xfrm>
        </p:spPr>
        <p:txBody>
          <a:bodyPr anchor="ctr">
            <a:normAutofit/>
          </a:bodyPr>
          <a:lstStyle>
            <a:lvl1pPr marL="0" indent="0">
              <a:buNone/>
              <a:defRPr sz="36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Title</a:t>
            </a:r>
          </a:p>
        </p:txBody>
      </p:sp>
      <p:pic>
        <p:nvPicPr>
          <p:cNvPr id="13"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Tree>
    <p:extLst>
      <p:ext uri="{BB962C8B-B14F-4D97-AF65-F5344CB8AC3E}">
        <p14:creationId xmlns:p14="http://schemas.microsoft.com/office/powerpoint/2010/main" val="423623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dark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TextBox 2"/>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t>‹#›</a:t>
            </a:fld>
            <a:endParaRPr lang="en-CA" sz="1050" dirty="0">
              <a:solidFill>
                <a:schemeClr val="tx2">
                  <a:lumMod val="75000"/>
                </a:schemeClr>
              </a:solidFill>
            </a:endParaRPr>
          </a:p>
        </p:txBody>
      </p:sp>
    </p:spTree>
    <p:extLst>
      <p:ext uri="{BB962C8B-B14F-4D97-AF65-F5344CB8AC3E}">
        <p14:creationId xmlns:p14="http://schemas.microsoft.com/office/powerpoint/2010/main" val="272404078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958001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828814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406584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1673687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550656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861275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305876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marL="0" indent="0">
              <a:buClr>
                <a:schemeClr val="tx1"/>
              </a:buClr>
              <a:buFont typeface="Wingdings" panose="05000000000000000000" pitchFamily="2" charset="2"/>
              <a:buNone/>
              <a:defRPr>
                <a:solidFill>
                  <a:srgbClr val="000000"/>
                </a:solidFill>
              </a:defRPr>
            </a:lvl1pPr>
            <a:lvl2pPr marL="742950" indent="-285750">
              <a:buClr>
                <a:schemeClr val="tx1"/>
              </a:buClr>
              <a:buFont typeface="Wingdings" panose="05000000000000000000" pitchFamily="2" charset="2"/>
              <a:buChar char="§"/>
              <a:defRPr>
                <a:solidFill>
                  <a:srgbClr val="000000"/>
                </a:solidFill>
              </a:defRPr>
            </a:lvl2pPr>
            <a:lvl3pPr marL="1143000" indent="-228600">
              <a:buClr>
                <a:schemeClr val="tx1"/>
              </a:buClr>
              <a:buFont typeface="Wingdings" panose="05000000000000000000" pitchFamily="2" charset="2"/>
              <a:buChar char="§"/>
              <a:defRPr>
                <a:solidFill>
                  <a:srgbClr val="000000"/>
                </a:solidFill>
              </a:defRPr>
            </a:lvl3pPr>
            <a:lvl4pPr marL="1600200" indent="-228600">
              <a:buClr>
                <a:schemeClr val="tx1"/>
              </a:buClr>
              <a:buFont typeface="Wingdings" panose="05000000000000000000" pitchFamily="2" charset="2"/>
              <a:buChar char="§"/>
              <a:defRPr>
                <a:solidFill>
                  <a:srgbClr val="000000"/>
                </a:solidFill>
              </a:defRPr>
            </a:lvl4pPr>
            <a:lvl5pPr marL="2057400" indent="-228600">
              <a:buClr>
                <a:schemeClr val="tx1"/>
              </a:buClr>
              <a:buFont typeface="Wingdings" panose="05000000000000000000" pitchFamily="2" charset="2"/>
              <a:buChar cha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Box 4"/>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112559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8" name="Rectangle 7"/>
          <p:cNvSpPr/>
          <p:nvPr userDrawn="1"/>
        </p:nvSpPr>
        <p:spPr>
          <a:xfrm>
            <a:off x="441666" y="4513684"/>
            <a:ext cx="8702334"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10" name="TextBox 9"/>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pic>
        <p:nvPicPr>
          <p:cNvPr id="12" name="Picture 11">
            <a:extLst>
              <a:ext uri="{FF2B5EF4-FFF2-40B4-BE49-F238E27FC236}">
                <a16:creationId xmlns:a16="http://schemas.microsoft.com/office/drawing/2014/main" id="{05156746-ADC1-5F4F-9217-62F0F5B96A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62600" y="5143500"/>
            <a:ext cx="1765524" cy="488362"/>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val="0"/>
              </a:ext>
            </a:extLst>
          </a:blip>
          <a:srcRect l="24928" t="21824" r="32525" b="25114"/>
          <a:stretch/>
        </p:blipFill>
        <p:spPr>
          <a:xfrm>
            <a:off x="7473144" y="5151740"/>
            <a:ext cx="451656" cy="563260"/>
          </a:xfrm>
          <a:prstGeom prst="rect">
            <a:avLst/>
          </a:prstGeom>
        </p:spPr>
      </p:pic>
    </p:spTree>
    <p:extLst>
      <p:ext uri="{BB962C8B-B14F-4D97-AF65-F5344CB8AC3E}">
        <p14:creationId xmlns:p14="http://schemas.microsoft.com/office/powerpoint/2010/main" val="95229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TextBox 3"/>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21969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asted-image.pdf"/>
          <p:cNvPicPr/>
          <p:nvPr userDrawn="1"/>
        </p:nvPicPr>
        <p:blipFill>
          <a:blip r:embed="rId2">
            <a:extLst/>
          </a:blip>
          <a:stretch>
            <a:fillRect/>
          </a:stretch>
        </p:blipFill>
        <p:spPr>
          <a:xfrm>
            <a:off x="691" y="4762499"/>
            <a:ext cx="9142619" cy="971507"/>
          </a:xfrm>
          <a:prstGeom prst="rect">
            <a:avLst/>
          </a:prstGeom>
          <a:ln w="12700" cap="flat">
            <a:noFill/>
            <a:miter lim="400000"/>
          </a:ln>
          <a:effec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4800" y="5175994"/>
            <a:ext cx="1901879" cy="526079"/>
          </a:xfrm>
          <a:prstGeom prst="rect">
            <a:avLst/>
          </a:prstGeom>
        </p:spPr>
      </p:pic>
      <p:pic>
        <p:nvPicPr>
          <p:cNvPr id="7" name="pasted-image.pdf"/>
          <p:cNvPicPr/>
          <p:nvPr userDrawn="1"/>
        </p:nvPicPr>
        <p:blipFill>
          <a:blip r:embed="rId4" cstate="print">
            <a:extLst/>
          </a:blip>
          <a:stretch>
            <a:fillRect/>
          </a:stretch>
        </p:blipFill>
        <p:spPr>
          <a:xfrm>
            <a:off x="7948330" y="5219700"/>
            <a:ext cx="952500" cy="367940"/>
          </a:xfrm>
          <a:prstGeom prst="rect">
            <a:avLst/>
          </a:prstGeom>
          <a:ln w="12700">
            <a:miter lim="400000"/>
          </a:ln>
        </p:spPr>
      </p:pic>
      <p:sp>
        <p:nvSpPr>
          <p:cNvPr id="8" name="TextBox 7"/>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pic>
        <p:nvPicPr>
          <p:cNvPr id="9" name="Picture 8"/>
          <p:cNvPicPr>
            <a:picLocks noChangeAspect="1"/>
          </p:cNvPicPr>
          <p:nvPr userDrawn="1"/>
        </p:nvPicPr>
        <p:blipFill rotWithShape="1">
          <a:blip r:embed="rId5" cstate="screen">
            <a:extLst>
              <a:ext uri="{28A0092B-C50C-407E-A947-70E740481C1C}">
                <a14:useLocalDpi xmlns:a14="http://schemas.microsoft.com/office/drawing/2010/main" val="0"/>
              </a:ext>
            </a:extLst>
          </a:blip>
          <a:srcRect l="24928" t="21824" r="32525" b="25114"/>
          <a:stretch/>
        </p:blipFill>
        <p:spPr>
          <a:xfrm>
            <a:off x="2514600" y="5130407"/>
            <a:ext cx="451656" cy="563260"/>
          </a:xfrm>
          <a:prstGeom prst="rect">
            <a:avLst/>
          </a:prstGeom>
        </p:spPr>
      </p:pic>
    </p:spTree>
    <p:extLst>
      <p:ext uri="{BB962C8B-B14F-4D97-AF65-F5344CB8AC3E}">
        <p14:creationId xmlns:p14="http://schemas.microsoft.com/office/powerpoint/2010/main" val="242049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128856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logo only">
    <p:spTree>
      <p:nvGrpSpPr>
        <p:cNvPr id="1" name=""/>
        <p:cNvGrpSpPr/>
        <p:nvPr/>
      </p:nvGrpSpPr>
      <p:grpSpPr>
        <a:xfrm>
          <a:off x="0" y="0"/>
          <a:ext cx="0" cy="0"/>
          <a:chOff x="0" y="0"/>
          <a:chExt cx="0" cy="0"/>
        </a:xfrm>
      </p:grpSpPr>
      <p:sp>
        <p:nvSpPr>
          <p:cNvPr id="8" name="Rectangle 7"/>
          <p:cNvSpPr/>
          <p:nvPr userDrawn="1"/>
        </p:nvSpPr>
        <p:spPr>
          <a:xfrm>
            <a:off x="0" y="4513684"/>
            <a:ext cx="9147600" cy="120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333500"/>
            <a:ext cx="8291264" cy="3324200"/>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6" name="pasted-image.pdf"/>
          <p:cNvPicPr/>
          <p:nvPr userDrawn="1"/>
        </p:nvPicPr>
        <p:blipFill>
          <a:blip r:embed="rId2" cstate="print">
            <a:extLst/>
          </a:blip>
          <a:stretch>
            <a:fillRect/>
          </a:stretch>
        </p:blipFill>
        <p:spPr>
          <a:xfrm>
            <a:off x="7948330" y="5219700"/>
            <a:ext cx="952500" cy="367940"/>
          </a:xfrm>
          <a:prstGeom prst="rect">
            <a:avLst/>
          </a:prstGeom>
          <a:ln w="12700">
            <a:miter lim="400000"/>
          </a:ln>
        </p:spPr>
      </p:pic>
      <p:sp>
        <p:nvSpPr>
          <p:cNvPr id="7" name="TextBox 6"/>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chemeClr val="tx2">
                    <a:lumMod val="75000"/>
                  </a:schemeClr>
                </a:solidFill>
              </a:rPr>
              <a:pPr/>
              <a:t>‹#›</a:t>
            </a:fld>
            <a:endParaRPr lang="en-CA" sz="1050" dirty="0">
              <a:solidFill>
                <a:schemeClr val="tx2">
                  <a:lumMod val="75000"/>
                </a:schemeClr>
              </a:solidFill>
            </a:endParaRPr>
          </a:p>
        </p:txBody>
      </p:sp>
    </p:spTree>
    <p:extLst>
      <p:ext uri="{BB962C8B-B14F-4D97-AF65-F5344CB8AC3E}">
        <p14:creationId xmlns:p14="http://schemas.microsoft.com/office/powerpoint/2010/main" val="296752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dark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CA" dirty="0"/>
          </a:p>
        </p:txBody>
      </p:sp>
      <p:sp>
        <p:nvSpPr>
          <p:cNvPr id="3" name="TextBox 2"/>
          <p:cNvSpPr txBox="1"/>
          <p:nvPr userDrawn="1"/>
        </p:nvSpPr>
        <p:spPr>
          <a:xfrm>
            <a:off x="9618" y="5471347"/>
            <a:ext cx="432048" cy="253916"/>
          </a:xfrm>
          <a:prstGeom prst="rect">
            <a:avLst/>
          </a:prstGeom>
          <a:noFill/>
        </p:spPr>
        <p:txBody>
          <a:bodyPr wrap="square" rtlCol="0">
            <a:spAutoFit/>
          </a:bodyPr>
          <a:lstStyle/>
          <a:p>
            <a:fld id="{2E2B52F7-F897-49D6-90B1-42DDF5D414FB}" type="slidenum">
              <a:rPr lang="en-CA" sz="1050" smtClean="0">
                <a:solidFill>
                  <a:srgbClr val="535353">
                    <a:lumMod val="75000"/>
                  </a:srgbClr>
                </a:solidFill>
              </a:rPr>
              <a:pPr/>
              <a:t>‹#›</a:t>
            </a:fld>
            <a:endParaRPr lang="en-CA" sz="1050" dirty="0">
              <a:solidFill>
                <a:srgbClr val="535353">
                  <a:lumMod val="75000"/>
                </a:srgbClr>
              </a:solidFill>
            </a:endParaRPr>
          </a:p>
        </p:txBody>
      </p:sp>
    </p:spTree>
    <p:extLst>
      <p:ext uri="{BB962C8B-B14F-4D97-AF65-F5344CB8AC3E}">
        <p14:creationId xmlns:p14="http://schemas.microsoft.com/office/powerpoint/2010/main" val="341075817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188"/>
            <a:ext cx="8229600" cy="9525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0573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5" name="pasted-image.pdf"/>
          <p:cNvPicPr/>
          <p:nvPr userDrawn="1"/>
        </p:nvPicPr>
        <p:blipFill>
          <a:blip r:embed="rId12" cstate="print">
            <a:extLst/>
          </a:blip>
          <a:stretch>
            <a:fillRect/>
          </a:stretch>
        </p:blipFill>
        <p:spPr>
          <a:xfrm>
            <a:off x="7948330" y="5219700"/>
            <a:ext cx="952500" cy="367940"/>
          </a:xfrm>
          <a:prstGeom prst="rect">
            <a:avLst/>
          </a:prstGeom>
          <a:ln w="12700">
            <a:miter lim="400000"/>
          </a:ln>
        </p:spPr>
      </p:pic>
    </p:spTree>
    <p:extLst>
      <p:ext uri="{BB962C8B-B14F-4D97-AF65-F5344CB8AC3E}">
        <p14:creationId xmlns:p14="http://schemas.microsoft.com/office/powerpoint/2010/main" val="105000906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2" r:id="rId4"/>
    <p:sldLayoutId id="2147483663" r:id="rId5"/>
    <p:sldLayoutId id="2147483656" r:id="rId6"/>
    <p:sldLayoutId id="2147483666" r:id="rId7"/>
    <p:sldLayoutId id="2147483667" r:id="rId8"/>
    <p:sldLayoutId id="2147483687" r:id="rId9"/>
    <p:sldLayoutId id="2147483688" r:id="rId10"/>
  </p:sldLayoutIdLst>
  <p:txStyles>
    <p:titleStyle>
      <a:lvl1pPr algn="l" defTabSz="914400" rtl="0" eaLnBrk="1" latinLnBrk="0" hangingPunct="1">
        <a:spcBef>
          <a:spcPct val="0"/>
        </a:spcBef>
        <a:buNone/>
        <a:defRPr lang="en-CA" sz="2400" b="1" kern="1200" dirty="0">
          <a:solidFill>
            <a:schemeClr val="tx1"/>
          </a:solidFill>
          <a:latin typeface="Franklin Gothic Book"/>
          <a:ea typeface="+mj-ea"/>
          <a:cs typeface="+mj-cs"/>
          <a:sym typeface="Franklin Gothic Book"/>
        </a:defRPr>
      </a:lvl1pPr>
    </p:titleStyle>
    <p:body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9188"/>
            <a:ext cx="8229600" cy="9525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57200" y="10573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5" name="pasted-image.pdf"/>
          <p:cNvPicPr/>
          <p:nvPr userDrawn="1"/>
        </p:nvPicPr>
        <p:blipFill>
          <a:blip r:embed="rId19" cstate="print">
            <a:extLst/>
          </a:blip>
          <a:stretch>
            <a:fillRect/>
          </a:stretch>
        </p:blipFill>
        <p:spPr>
          <a:xfrm>
            <a:off x="7948330" y="5219700"/>
            <a:ext cx="952500" cy="367940"/>
          </a:xfrm>
          <a:prstGeom prst="rect">
            <a:avLst/>
          </a:prstGeom>
          <a:ln w="12700">
            <a:miter lim="400000"/>
          </a:ln>
        </p:spPr>
      </p:pic>
    </p:spTree>
    <p:extLst>
      <p:ext uri="{BB962C8B-B14F-4D97-AF65-F5344CB8AC3E}">
        <p14:creationId xmlns:p14="http://schemas.microsoft.com/office/powerpoint/2010/main" val="38580260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914400" rtl="0" eaLnBrk="1" latinLnBrk="0" hangingPunct="1">
        <a:spcBef>
          <a:spcPct val="0"/>
        </a:spcBef>
        <a:buNone/>
        <a:defRPr lang="en-CA" sz="2400" b="1" kern="1200" dirty="0">
          <a:solidFill>
            <a:schemeClr val="tx1"/>
          </a:solidFill>
          <a:latin typeface="Franklin Gothic Book"/>
          <a:ea typeface="+mj-ea"/>
          <a:cs typeface="+mj-cs"/>
          <a:sym typeface="Franklin Gothic Book"/>
        </a:defRPr>
      </a:lvl1pPr>
    </p:titleStyle>
    <p:body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chart" Target="../charts/chart10.xml"/><Relationship Id="rId7" Type="http://schemas.openxmlformats.org/officeDocument/2006/relationships/image" Target="../media/image15.png"/><Relationship Id="rId2" Type="http://schemas.openxmlformats.org/officeDocument/2006/relationships/chart" Target="../charts/chart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26.png"/><Relationship Id="rId10"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7.jpeg"/><Relationship Id="rId11" Type="http://schemas.microsoft.com/office/2007/relationships/hdphoto" Target="../media/hdphoto2.wdp"/><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34.jpe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9.tif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0.t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tiff"/><Relationship Id="rId1" Type="http://schemas.openxmlformats.org/officeDocument/2006/relationships/slideLayout" Target="../slideLayouts/slideLayout10.xml"/><Relationship Id="rId5" Type="http://schemas.openxmlformats.org/officeDocument/2006/relationships/image" Target="../media/image54.jpeg"/><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9.tiff"/><Relationship Id="rId1" Type="http://schemas.openxmlformats.org/officeDocument/2006/relationships/slideLayout" Target="../slideLayouts/slideLayout10.xml"/><Relationship Id="rId6" Type="http://schemas.openxmlformats.org/officeDocument/2006/relationships/image" Target="../media/image57.jpeg"/><Relationship Id="rId5" Type="http://schemas.openxmlformats.org/officeDocument/2006/relationships/image" Target="../media/image31.jpe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www.panda.org/news" TargetMode="External"/><Relationship Id="rId7"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tiff"/><Relationship Id="rId5" Type="http://schemas.openxmlformats.org/officeDocument/2006/relationships/image" Target="../media/image5.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01824" y="5117536"/>
            <a:ext cx="3384376" cy="635564"/>
          </a:xfrm>
        </p:spPr>
        <p:txBody>
          <a:bodyPr>
            <a:normAutofit/>
          </a:bodyPr>
          <a:lstStyle/>
          <a:p>
            <a:pPr marL="0" indent="0">
              <a:buNone/>
            </a:pPr>
            <a:r>
              <a:rPr lang="en-CA" sz="1300" b="1" dirty="0">
                <a:solidFill>
                  <a:schemeClr val="bg1"/>
                </a:solidFill>
              </a:rPr>
              <a:t>July 26 2018</a:t>
            </a: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94391" y="190500"/>
            <a:ext cx="142100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txBox="1">
            <a:spLocks/>
          </p:cNvSpPr>
          <p:nvPr/>
        </p:nvSpPr>
        <p:spPr>
          <a:xfrm>
            <a:off x="381000" y="2628900"/>
            <a:ext cx="7848600" cy="2133600"/>
          </a:xfrm>
          <a:prstGeom prst="round2DiagRect">
            <a:avLst/>
          </a:prstGeom>
          <a:solidFill>
            <a:schemeClr val="accent6">
              <a:lumMod val="50000"/>
              <a:alpha val="38000"/>
            </a:schemeClr>
          </a:solidFill>
        </p:spPr>
        <p:txBody>
          <a:bodyPr vert="horz" lIns="91440" tIns="45720" rIns="91440" bIns="45720" rtlCol="0" anchor="ctr">
            <a:noAutofit/>
          </a:bodyPr>
          <a:lstStyle>
            <a:lvl1pPr algn="l" defTabSz="914400" rtl="0" eaLnBrk="1" latinLnBrk="0" hangingPunct="1">
              <a:spcBef>
                <a:spcPct val="0"/>
              </a:spcBef>
              <a:buNone/>
              <a:defRPr lang="en-CA" sz="2400" b="1" kern="1200" dirty="0">
                <a:solidFill>
                  <a:schemeClr val="tx1"/>
                </a:solidFill>
                <a:latin typeface="Franklin Gothic Book"/>
                <a:ea typeface="+mj-ea"/>
                <a:cs typeface="+mj-cs"/>
                <a:sym typeface="Franklin Gothic Book"/>
              </a:defRPr>
            </a:lvl1pPr>
          </a:lstStyle>
          <a:p>
            <a:r>
              <a:rPr lang="en-US" sz="3200" dirty="0">
                <a:solidFill>
                  <a:srgbClr val="FFFFFE"/>
                </a:solidFill>
                <a:latin typeface="Franklin Gothic Book" panose="020B0503020102020204" pitchFamily="34" charset="0"/>
              </a:rPr>
              <a:t>Webinar on the </a:t>
            </a:r>
            <a:r>
              <a:rPr sz="3200" dirty="0">
                <a:solidFill>
                  <a:srgbClr val="FFFFFE"/>
                </a:solidFill>
                <a:latin typeface="Franklin Gothic Book" panose="020B0503020102020204" pitchFamily="34" charset="0"/>
              </a:rPr>
              <a:t>Shark Fin Soup </a:t>
            </a:r>
            <a:r>
              <a:rPr lang="en-US" sz="3200" dirty="0">
                <a:solidFill>
                  <a:srgbClr val="FFFFFE"/>
                </a:solidFill>
                <a:latin typeface="Franklin Gothic Book" panose="020B0503020102020204" pitchFamily="34" charset="0"/>
              </a:rPr>
              <a:t>  </a:t>
            </a:r>
            <a:r>
              <a:rPr sz="3200" dirty="0">
                <a:solidFill>
                  <a:srgbClr val="FFFFFE"/>
                </a:solidFill>
                <a:latin typeface="Franklin Gothic Book" panose="020B0503020102020204" pitchFamily="34" charset="0"/>
              </a:rPr>
              <a:t>Consumption Reduction Survey 2018</a:t>
            </a:r>
            <a:endParaRPr lang="en-US" sz="3200" dirty="0">
              <a:solidFill>
                <a:srgbClr val="FFFFFE"/>
              </a:solidFill>
              <a:latin typeface="Franklin Gothic Book" panose="020B0503020102020204" pitchFamily="34" charset="0"/>
            </a:endParaRPr>
          </a:p>
          <a:p>
            <a:endParaRPr sz="1400" dirty="0">
              <a:solidFill>
                <a:srgbClr val="FFFFFE"/>
              </a:solidFill>
              <a:latin typeface="Franklin Gothic Book" panose="020B0503020102020204" pitchFamily="34" charset="0"/>
            </a:endParaRPr>
          </a:p>
          <a:p>
            <a:r>
              <a:rPr sz="2200" dirty="0">
                <a:solidFill>
                  <a:srgbClr val="A7A7A7">
                    <a:lumMod val="40000"/>
                    <a:lumOff val="60000"/>
                  </a:srgbClr>
                </a:solidFill>
                <a:latin typeface="Franklin Gothic Book" panose="020B0503020102020204" pitchFamily="34" charset="0"/>
              </a:rPr>
              <a:t>Drivers of demand and behavior change</a:t>
            </a:r>
            <a:r>
              <a:rPr lang="en-US" sz="2200" dirty="0">
                <a:solidFill>
                  <a:srgbClr val="A7A7A7">
                    <a:lumMod val="40000"/>
                    <a:lumOff val="60000"/>
                  </a:srgbClr>
                </a:solidFill>
                <a:latin typeface="Franklin Gothic Book" panose="020B0503020102020204" pitchFamily="34" charset="0"/>
              </a:rPr>
              <a:t> in </a:t>
            </a:r>
            <a:r>
              <a:rPr lang="en-CA" sz="2200" dirty="0">
                <a:solidFill>
                  <a:schemeClr val="tx2">
                    <a:lumMod val="40000"/>
                    <a:lumOff val="60000"/>
                  </a:schemeClr>
                </a:solidFill>
                <a:latin typeface="Franklin Gothic Book" panose="020B0503020102020204" pitchFamily="34" charset="0"/>
              </a:rPr>
              <a:t>Mainland China, Hong Kong, Taiwan and Singapore</a:t>
            </a:r>
            <a:endParaRPr sz="2200" dirty="0">
              <a:solidFill>
                <a:srgbClr val="A7A7A7">
                  <a:lumMod val="40000"/>
                  <a:lumOff val="60000"/>
                </a:srgbClr>
              </a:solidFill>
              <a:latin typeface="Franklin Gothic Book" panose="020B0503020102020204" pitchFamily="34" charset="0"/>
            </a:endParaRPr>
          </a:p>
        </p:txBody>
      </p:sp>
    </p:spTree>
    <p:extLst>
      <p:ext uri="{BB962C8B-B14F-4D97-AF65-F5344CB8AC3E}">
        <p14:creationId xmlns:p14="http://schemas.microsoft.com/office/powerpoint/2010/main" val="229044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88"/>
            <a:ext cx="8382000" cy="952500"/>
          </a:xfrm>
        </p:spPr>
        <p:txBody>
          <a:bodyPr>
            <a:normAutofit/>
          </a:bodyPr>
          <a:lstStyle/>
          <a:p>
            <a:r>
              <a:rPr lang="en-US" sz="2200" dirty="0"/>
              <a:t>Consumer Segmentation</a:t>
            </a:r>
          </a:p>
        </p:txBody>
      </p:sp>
      <p:graphicFrame>
        <p:nvGraphicFramePr>
          <p:cNvPr id="5" name="Chart 4">
            <a:extLst>
              <a:ext uri="{FF2B5EF4-FFF2-40B4-BE49-F238E27FC236}">
                <a16:creationId xmlns:a16="http://schemas.microsoft.com/office/drawing/2014/main" id="{C83D4CE8-5A77-234D-B17B-B770DEAC3238}"/>
              </a:ext>
            </a:extLst>
          </p:cNvPr>
          <p:cNvGraphicFramePr/>
          <p:nvPr>
            <p:extLst>
              <p:ext uri="{D42A27DB-BD31-4B8C-83A1-F6EECF244321}">
                <p14:modId xmlns:p14="http://schemas.microsoft.com/office/powerpoint/2010/main" val="2987274596"/>
              </p:ext>
            </p:extLst>
          </p:nvPr>
        </p:nvGraphicFramePr>
        <p:xfrm>
          <a:off x="983181" y="3607296"/>
          <a:ext cx="1791695" cy="15739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83D4CE8-5A77-234D-B17B-B770DEAC3238}"/>
              </a:ext>
            </a:extLst>
          </p:cNvPr>
          <p:cNvGraphicFramePr/>
          <p:nvPr>
            <p:extLst>
              <p:ext uri="{D42A27DB-BD31-4B8C-83A1-F6EECF244321}">
                <p14:modId xmlns:p14="http://schemas.microsoft.com/office/powerpoint/2010/main" val="3273680587"/>
              </p:ext>
            </p:extLst>
          </p:nvPr>
        </p:nvGraphicFramePr>
        <p:xfrm>
          <a:off x="2640938" y="3612019"/>
          <a:ext cx="1791695" cy="1573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C83D4CE8-5A77-234D-B17B-B770DEAC3238}"/>
              </a:ext>
            </a:extLst>
          </p:cNvPr>
          <p:cNvGraphicFramePr/>
          <p:nvPr>
            <p:extLst>
              <p:ext uri="{D42A27DB-BD31-4B8C-83A1-F6EECF244321}">
                <p14:modId xmlns:p14="http://schemas.microsoft.com/office/powerpoint/2010/main" val="3030332770"/>
              </p:ext>
            </p:extLst>
          </p:nvPr>
        </p:nvGraphicFramePr>
        <p:xfrm>
          <a:off x="4365663" y="3613807"/>
          <a:ext cx="1791695" cy="15739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C83D4CE8-5A77-234D-B17B-B770DEAC3238}"/>
              </a:ext>
            </a:extLst>
          </p:cNvPr>
          <p:cNvGraphicFramePr/>
          <p:nvPr>
            <p:extLst>
              <p:ext uri="{D42A27DB-BD31-4B8C-83A1-F6EECF244321}">
                <p14:modId xmlns:p14="http://schemas.microsoft.com/office/powerpoint/2010/main" val="135373813"/>
              </p:ext>
            </p:extLst>
          </p:nvPr>
        </p:nvGraphicFramePr>
        <p:xfrm>
          <a:off x="6056905" y="3619500"/>
          <a:ext cx="1791695" cy="157395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bwMode="ltGray">
          <a:xfrm>
            <a:off x="1066800" y="3618012"/>
            <a:ext cx="1725958" cy="3073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prstTxWarp prst="textNoShape">
              <a:avLst/>
            </a:prstTxWarp>
            <a:noAutofit/>
          </a:bodyPr>
          <a:lstStyle/>
          <a:p>
            <a:pPr algn="ctr">
              <a:defRPr/>
            </a:pPr>
            <a:r>
              <a:rPr lang="en-US" sz="1200" b="1" dirty="0">
                <a:solidFill>
                  <a:srgbClr val="000000"/>
                </a:solidFill>
              </a:rPr>
              <a:t>Mainland China</a:t>
            </a:r>
          </a:p>
        </p:txBody>
      </p:sp>
      <p:sp>
        <p:nvSpPr>
          <p:cNvPr id="11" name="Rectangle 10"/>
          <p:cNvSpPr/>
          <p:nvPr/>
        </p:nvSpPr>
        <p:spPr bwMode="ltGray">
          <a:xfrm>
            <a:off x="2783584" y="3619739"/>
            <a:ext cx="1670157" cy="3099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prstTxWarp prst="textNoShape">
              <a:avLst/>
            </a:prstTxWarp>
            <a:noAutofit/>
          </a:bodyPr>
          <a:lstStyle/>
          <a:p>
            <a:pPr algn="ctr">
              <a:defRPr/>
            </a:pPr>
            <a:r>
              <a:rPr lang="en-US" sz="1200" b="1" dirty="0">
                <a:solidFill>
                  <a:srgbClr val="000000"/>
                </a:solidFill>
              </a:rPr>
              <a:t>Hong Kong</a:t>
            </a:r>
          </a:p>
        </p:txBody>
      </p:sp>
      <p:sp>
        <p:nvSpPr>
          <p:cNvPr id="12" name="Rectangle 11"/>
          <p:cNvSpPr/>
          <p:nvPr/>
        </p:nvSpPr>
        <p:spPr bwMode="ltGray">
          <a:xfrm>
            <a:off x="4453741" y="3619262"/>
            <a:ext cx="1699174" cy="3104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prstTxWarp prst="textNoShape">
              <a:avLst/>
            </a:prstTxWarp>
            <a:noAutofit/>
          </a:bodyPr>
          <a:lstStyle/>
          <a:p>
            <a:pPr algn="ctr">
              <a:defRPr/>
            </a:pPr>
            <a:r>
              <a:rPr lang="en-US" sz="1200" b="1" dirty="0">
                <a:solidFill>
                  <a:srgbClr val="000000"/>
                </a:solidFill>
              </a:rPr>
              <a:t>Taiwan</a:t>
            </a:r>
          </a:p>
        </p:txBody>
      </p:sp>
      <p:sp>
        <p:nvSpPr>
          <p:cNvPr id="13" name="Rectangle 12"/>
          <p:cNvSpPr/>
          <p:nvPr/>
        </p:nvSpPr>
        <p:spPr bwMode="ltGray">
          <a:xfrm>
            <a:off x="6152915" y="3620489"/>
            <a:ext cx="1727059" cy="3017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prstTxWarp prst="textNoShape">
              <a:avLst/>
            </a:prstTxWarp>
            <a:noAutofit/>
          </a:bodyPr>
          <a:lstStyle/>
          <a:p>
            <a:pPr algn="ctr">
              <a:defRPr/>
            </a:pPr>
            <a:r>
              <a:rPr lang="en-US" sz="1200" b="1" dirty="0">
                <a:solidFill>
                  <a:srgbClr val="000000"/>
                </a:solidFill>
              </a:rPr>
              <a:t>Singapore </a:t>
            </a:r>
          </a:p>
        </p:txBody>
      </p:sp>
      <p:graphicFrame>
        <p:nvGraphicFramePr>
          <p:cNvPr id="14" name="Table 13">
            <a:extLst>
              <a:ext uri="{FF2B5EF4-FFF2-40B4-BE49-F238E27FC236}">
                <a16:creationId xmlns:a16="http://schemas.microsoft.com/office/drawing/2014/main" id="{D772990C-6789-46FA-9ED0-49FE803F78D7}"/>
              </a:ext>
            </a:extLst>
          </p:cNvPr>
          <p:cNvGraphicFramePr>
            <a:graphicFrameLocks noGrp="1"/>
          </p:cNvGraphicFramePr>
          <p:nvPr>
            <p:extLst>
              <p:ext uri="{D42A27DB-BD31-4B8C-83A1-F6EECF244321}">
                <p14:modId xmlns:p14="http://schemas.microsoft.com/office/powerpoint/2010/main" val="473642804"/>
              </p:ext>
            </p:extLst>
          </p:nvPr>
        </p:nvGraphicFramePr>
        <p:xfrm>
          <a:off x="1708138" y="5274072"/>
          <a:ext cx="5770923" cy="250428"/>
        </p:xfrm>
        <a:graphic>
          <a:graphicData uri="http://schemas.openxmlformats.org/drawingml/2006/table">
            <a:tbl>
              <a:tblPr/>
              <a:tblGrid>
                <a:gridCol w="380999">
                  <a:extLst>
                    <a:ext uri="{9D8B030D-6E8A-4147-A177-3AD203B41FA5}">
                      <a16:colId xmlns:a16="http://schemas.microsoft.com/office/drawing/2014/main" val="4196488128"/>
                    </a:ext>
                  </a:extLst>
                </a:gridCol>
                <a:gridCol w="1306855">
                  <a:extLst>
                    <a:ext uri="{9D8B030D-6E8A-4147-A177-3AD203B41FA5}">
                      <a16:colId xmlns:a16="http://schemas.microsoft.com/office/drawing/2014/main" val="1696085446"/>
                    </a:ext>
                  </a:extLst>
                </a:gridCol>
                <a:gridCol w="389133">
                  <a:extLst>
                    <a:ext uri="{9D8B030D-6E8A-4147-A177-3AD203B41FA5}">
                      <a16:colId xmlns:a16="http://schemas.microsoft.com/office/drawing/2014/main" val="20002"/>
                    </a:ext>
                  </a:extLst>
                </a:gridCol>
                <a:gridCol w="1814018">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1498918">
                  <a:extLst>
                    <a:ext uri="{9D8B030D-6E8A-4147-A177-3AD203B41FA5}">
                      <a16:colId xmlns:a16="http://schemas.microsoft.com/office/drawing/2014/main" val="20005"/>
                    </a:ext>
                  </a:extLst>
                </a:gridCol>
              </a:tblGrid>
              <a:tr h="250428">
                <a:tc>
                  <a:txBody>
                    <a:bodyPr/>
                    <a:lstStyle/>
                    <a:p>
                      <a:pPr algn="l" fontAlgn="t"/>
                      <a:endParaRPr lang="en-HK" sz="1200" b="0" i="0" u="none" strike="noStrike" dirty="0">
                        <a:solidFill>
                          <a:srgbClr val="000000"/>
                        </a:solidFill>
                        <a:effectLst/>
                        <a:latin typeface="Franklin Gothic Book" panose="020B0503020102020204" pitchFamily="34" charset="0"/>
                      </a:endParaRPr>
                    </a:p>
                  </a:txBody>
                  <a:tcPr marL="7620" marR="7620" marT="7620" marB="0">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91440" algn="l" rtl="0" fontAlgn="ctr"/>
                      <a:r>
                        <a:rPr lang="en-HK" sz="1200" b="0" i="0" u="none" strike="noStrike" dirty="0">
                          <a:solidFill>
                            <a:srgbClr val="000000"/>
                          </a:solidFill>
                          <a:effectLst/>
                          <a:latin typeface="Franklin Gothic Book" panose="020B0503020102020204" pitchFamily="34" charset="0"/>
                        </a:rPr>
                        <a:t>Rejecters</a:t>
                      </a:r>
                      <a:endParaRPr lang="en-HK" sz="1200" b="1" i="0" u="none" strike="noStrike" dirty="0">
                        <a:solidFill>
                          <a:srgbClr val="000000"/>
                        </a:solidFill>
                        <a:effectLst/>
                        <a:latin typeface="Franklin Gothic Book" panose="020B0503020102020204" pitchFamily="34" charset="0"/>
                      </a:endParaRP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91440" algn="l" rtl="0" fontAlgn="ctr"/>
                      <a:endParaRPr lang="en-HK" sz="1200" b="1" i="0" u="none" strike="noStrike" dirty="0">
                        <a:solidFill>
                          <a:srgbClr val="000000"/>
                        </a:solidFill>
                        <a:effectLst/>
                        <a:latin typeface="Franklin Gothic Book" panose="020B0503020102020204" pitchFamily="34" charset="0"/>
                      </a:endParaRP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HK" sz="1200" b="0" i="0" u="none" strike="noStrike" dirty="0">
                          <a:solidFill>
                            <a:srgbClr val="000000"/>
                          </a:solidFill>
                          <a:effectLst/>
                          <a:latin typeface="Franklin Gothic Book" panose="020B0503020102020204" pitchFamily="34" charset="0"/>
                        </a:rPr>
                        <a:t>Persuadable Consumers</a:t>
                      </a:r>
                      <a:endParaRPr lang="en-HK" sz="1200" b="1" i="0" u="none" strike="noStrike" dirty="0">
                        <a:solidFill>
                          <a:srgbClr val="000000"/>
                        </a:solidFill>
                        <a:effectLst/>
                        <a:latin typeface="Franklin Gothic Book" panose="020B0503020102020204" pitchFamily="34" charset="0"/>
                      </a:endParaRP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endParaRPr lang="en-HK" sz="1200" b="1" i="0" u="none" strike="noStrike" dirty="0">
                        <a:solidFill>
                          <a:srgbClr val="000000"/>
                        </a:solidFill>
                        <a:effectLst/>
                        <a:latin typeface="Franklin Gothic Book" panose="020B0503020102020204" pitchFamily="34" charset="0"/>
                      </a:endParaRP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HK" sz="1200" b="0" i="0" u="none" strike="noStrike" dirty="0">
                          <a:solidFill>
                            <a:srgbClr val="000000"/>
                          </a:solidFill>
                          <a:effectLst/>
                          <a:latin typeface="Franklin Gothic Book" panose="020B0503020102020204" pitchFamily="34" charset="0"/>
                        </a:rPr>
                        <a:t>Diehard Consumers</a:t>
                      </a: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13218730"/>
                  </a:ext>
                </a:extLst>
              </a:tr>
            </a:tbl>
          </a:graphicData>
        </a:graphic>
      </p:graphicFrame>
      <p:sp>
        <p:nvSpPr>
          <p:cNvPr id="18" name="Rectangle 17"/>
          <p:cNvSpPr/>
          <p:nvPr/>
        </p:nvSpPr>
        <p:spPr bwMode="ltGray">
          <a:xfrm>
            <a:off x="609600" y="3381581"/>
            <a:ext cx="6804000" cy="2211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prstTxWarp prst="textNoShape">
              <a:avLst/>
            </a:prstTxWarp>
            <a:noAutofit/>
          </a:bodyPr>
          <a:lstStyle/>
          <a:p>
            <a:r>
              <a:rPr lang="en-US" sz="1400" b="1" dirty="0">
                <a:solidFill>
                  <a:srgbClr val="333333"/>
                </a:solidFill>
              </a:rPr>
              <a:t>Segments’ Representation by Market</a:t>
            </a:r>
          </a:p>
        </p:txBody>
      </p:sp>
      <p:pic>
        <p:nvPicPr>
          <p:cNvPr id="20" name="Picture 19"/>
          <p:cNvPicPr>
            <a:picLocks noChangeAspect="1"/>
          </p:cNvPicPr>
          <p:nvPr/>
        </p:nvPicPr>
        <p:blipFill>
          <a:blip r:embed="rId6">
            <a:clrChange>
              <a:clrFrom>
                <a:srgbClr val="FFFFFF"/>
              </a:clrFrom>
              <a:clrTo>
                <a:srgbClr val="FFFFFF">
                  <a:alpha val="0"/>
                </a:srgbClr>
              </a:clrTo>
            </a:clrChange>
          </a:blip>
          <a:stretch>
            <a:fillRect/>
          </a:stretch>
        </p:blipFill>
        <p:spPr>
          <a:xfrm>
            <a:off x="1789434" y="1269027"/>
            <a:ext cx="473505" cy="454564"/>
          </a:xfrm>
          <a:prstGeom prst="rect">
            <a:avLst/>
          </a:prstGeom>
        </p:spPr>
      </p:pic>
      <p:sp>
        <p:nvSpPr>
          <p:cNvPr id="21" name="Content Placeholder 3">
            <a:extLst>
              <a:ext uri="{FF2B5EF4-FFF2-40B4-BE49-F238E27FC236}">
                <a16:creationId xmlns:a16="http://schemas.microsoft.com/office/drawing/2014/main" id="{B083396E-F3CF-7843-B107-1D4C4F0ACB88}"/>
              </a:ext>
            </a:extLst>
          </p:cNvPr>
          <p:cNvSpPr txBox="1">
            <a:spLocks/>
          </p:cNvSpPr>
          <p:nvPr/>
        </p:nvSpPr>
        <p:spPr>
          <a:xfrm>
            <a:off x="710656" y="1700248"/>
            <a:ext cx="2438244" cy="1462052"/>
          </a:xfrm>
          <a:prstGeom prst="rect">
            <a:avLst/>
          </a:prstGeom>
          <a:solidFill>
            <a:srgbClr val="3465A0"/>
          </a:solidFill>
          <a:ln>
            <a:solidFill>
              <a:schemeClr val="accent1"/>
            </a:solidFill>
          </a:ln>
        </p:spPr>
        <p:txBody>
          <a:bodyPr vert="horz" wrap="square" lIns="91440" tIns="45720" rIns="91440" bIns="45720" rtlCol="0">
            <a:noAutofit/>
          </a:bodyPr>
          <a:lstStyle/>
          <a:p>
            <a:pPr algn="ctr">
              <a:spcAft>
                <a:spcPts val="600"/>
              </a:spcAft>
            </a:pPr>
            <a:r>
              <a:rPr lang="en-US" altLang="zh-Hant" sz="1500" b="1" dirty="0">
                <a:solidFill>
                  <a:schemeClr val="bg1"/>
                </a:solidFill>
              </a:rPr>
              <a:t>Rejecters</a:t>
            </a:r>
          </a:p>
          <a:p>
            <a:pPr algn="ctr">
              <a:spcAft>
                <a:spcPts val="600"/>
              </a:spcAft>
            </a:pPr>
            <a:r>
              <a:rPr lang="en-US" altLang="zh-Hant" sz="1200" dirty="0">
                <a:solidFill>
                  <a:schemeClr val="bg1"/>
                </a:solidFill>
              </a:rPr>
              <a:t>Either stopped consuming shark fin soup in the past year or intend to decrease consumption or stop. Their past consumption is mostly driven by social pressure.</a:t>
            </a:r>
          </a:p>
        </p:txBody>
      </p:sp>
      <p:sp>
        <p:nvSpPr>
          <p:cNvPr id="22" name="Content Placeholder 3"/>
          <p:cNvSpPr txBox="1">
            <a:spLocks/>
          </p:cNvSpPr>
          <p:nvPr/>
        </p:nvSpPr>
        <p:spPr>
          <a:xfrm>
            <a:off x="551328" y="994415"/>
            <a:ext cx="8440272" cy="720085"/>
          </a:xfrm>
          <a:prstGeom prst="rect">
            <a:avLst/>
          </a:prstGeom>
          <a:ln>
            <a:noFill/>
          </a:ln>
        </p:spPr>
        <p:txBody>
          <a:bodyPr vert="horz" wrap="square" lIns="91440" tIns="45720" rIns="91440" bIns="45720" rtlCol="0">
            <a:noAutofit/>
          </a:bodyPr>
          <a:lstStyle/>
          <a:p>
            <a:pPr>
              <a:spcAft>
                <a:spcPts val="600"/>
              </a:spcAft>
            </a:pPr>
            <a:r>
              <a:rPr lang="en-US" sz="1400" b="1" dirty="0">
                <a:solidFill>
                  <a:srgbClr val="000000"/>
                </a:solidFill>
              </a:rPr>
              <a:t>The following segments of past 12 months shark fin soup consumers were identified in each of the market:</a:t>
            </a:r>
          </a:p>
        </p:txBody>
      </p:sp>
      <p:sp>
        <p:nvSpPr>
          <p:cNvPr id="25" name="Content Placeholder 3">
            <a:extLst>
              <a:ext uri="{FF2B5EF4-FFF2-40B4-BE49-F238E27FC236}">
                <a16:creationId xmlns:a16="http://schemas.microsoft.com/office/drawing/2014/main" id="{B083396E-F3CF-7843-B107-1D4C4F0ACB88}"/>
              </a:ext>
            </a:extLst>
          </p:cNvPr>
          <p:cNvSpPr txBox="1">
            <a:spLocks/>
          </p:cNvSpPr>
          <p:nvPr/>
        </p:nvSpPr>
        <p:spPr>
          <a:xfrm>
            <a:off x="3429078" y="1695861"/>
            <a:ext cx="2438244" cy="1462052"/>
          </a:xfrm>
          <a:prstGeom prst="rect">
            <a:avLst/>
          </a:prstGeom>
          <a:solidFill>
            <a:schemeClr val="accent2"/>
          </a:solidFill>
          <a:ln>
            <a:noFill/>
          </a:ln>
        </p:spPr>
        <p:txBody>
          <a:bodyPr vert="horz" wrap="square" lIns="91440" tIns="45720" rIns="91440" bIns="45720" rtlCol="0">
            <a:noAutofit/>
          </a:bodyPr>
          <a:lstStyle/>
          <a:p>
            <a:pPr algn="ctr">
              <a:spcAft>
                <a:spcPts val="600"/>
              </a:spcAft>
            </a:pPr>
            <a:r>
              <a:rPr lang="en-US" altLang="zh-Hant" sz="1500" b="1" dirty="0">
                <a:solidFill>
                  <a:schemeClr val="bg1"/>
                </a:solidFill>
              </a:rPr>
              <a:t>Persuadable Consumers</a:t>
            </a:r>
          </a:p>
          <a:p>
            <a:pPr algn="ctr">
              <a:spcAft>
                <a:spcPts val="600"/>
              </a:spcAft>
            </a:pPr>
            <a:r>
              <a:rPr lang="en-US" altLang="zh-Hant" sz="1200" dirty="0">
                <a:solidFill>
                  <a:schemeClr val="bg1"/>
                </a:solidFill>
              </a:rPr>
              <a:t>Mostly occasional consumers; a majority intends to consume less shark fin soup in the future. Their past consumption is mostly driven by tradition.</a:t>
            </a:r>
          </a:p>
        </p:txBody>
      </p:sp>
      <p:pic>
        <p:nvPicPr>
          <p:cNvPr id="26" name="Picture 2" descr="Image result for yes no icon">
            <a:extLst>
              <a:ext uri="{FF2B5EF4-FFF2-40B4-BE49-F238E27FC236}">
                <a16:creationId xmlns:a16="http://schemas.microsoft.com/office/drawing/2014/main" id="{4ED24098-9956-3544-B68B-385D4CDDBEB3}"/>
              </a:ext>
            </a:extLst>
          </p:cNvPr>
          <p:cNvPicPr>
            <a:picLocks noChangeAspect="1" noChangeArrowheads="1"/>
          </p:cNvPicPr>
          <p:nvPr/>
        </p:nvPicPr>
        <p:blipFill rotWithShape="1">
          <a:blip r:embed="rId7"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7675" r="26744" b="47177"/>
          <a:stretch/>
        </p:blipFill>
        <p:spPr bwMode="auto">
          <a:xfrm>
            <a:off x="4477049" y="1317081"/>
            <a:ext cx="628790" cy="382559"/>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3">
            <a:extLst>
              <a:ext uri="{FF2B5EF4-FFF2-40B4-BE49-F238E27FC236}">
                <a16:creationId xmlns:a16="http://schemas.microsoft.com/office/drawing/2014/main" id="{B083396E-F3CF-7843-B107-1D4C4F0ACB88}"/>
              </a:ext>
            </a:extLst>
          </p:cNvPr>
          <p:cNvSpPr txBox="1">
            <a:spLocks/>
          </p:cNvSpPr>
          <p:nvPr/>
        </p:nvSpPr>
        <p:spPr>
          <a:xfrm>
            <a:off x="6150294" y="1695861"/>
            <a:ext cx="2438244" cy="1462052"/>
          </a:xfrm>
          <a:prstGeom prst="rect">
            <a:avLst/>
          </a:prstGeom>
          <a:solidFill>
            <a:schemeClr val="accent4"/>
          </a:solidFill>
          <a:ln>
            <a:noFill/>
          </a:ln>
        </p:spPr>
        <p:txBody>
          <a:bodyPr vert="horz" wrap="square" lIns="91440" tIns="45720" rIns="91440" bIns="45720" rtlCol="0">
            <a:noAutofit/>
          </a:bodyPr>
          <a:lstStyle/>
          <a:p>
            <a:pPr algn="ctr">
              <a:spcAft>
                <a:spcPts val="600"/>
              </a:spcAft>
            </a:pPr>
            <a:r>
              <a:rPr lang="en-US" altLang="zh-Hant" sz="1500" b="1" dirty="0">
                <a:solidFill>
                  <a:schemeClr val="bg1"/>
                </a:solidFill>
              </a:rPr>
              <a:t>Diehard Consumers</a:t>
            </a:r>
          </a:p>
          <a:p>
            <a:pPr algn="ctr">
              <a:spcAft>
                <a:spcPts val="600"/>
              </a:spcAft>
            </a:pPr>
            <a:r>
              <a:rPr lang="en-US" altLang="zh-Hant" sz="1200" dirty="0">
                <a:solidFill>
                  <a:schemeClr val="bg1"/>
                </a:solidFill>
              </a:rPr>
              <a:t>Active consumers who intend to continue consuming shark fin soup in the future. Their past consumption is mostly driven by the unique aspects of shark fin soup (i.e. taste, quality).</a:t>
            </a:r>
          </a:p>
        </p:txBody>
      </p:sp>
      <p:pic>
        <p:nvPicPr>
          <p:cNvPr id="23" name="Picture 6" descr="Eating Icon on Flat Color Circle Buttons : Clipart vectoriel">
            <a:extLst>
              <a:ext uri="{FF2B5EF4-FFF2-40B4-BE49-F238E27FC236}">
                <a16:creationId xmlns:a16="http://schemas.microsoft.com/office/drawing/2014/main" id="{878125AA-7DF4-4FBE-A2A2-D958C4981803}"/>
              </a:ext>
            </a:extLst>
          </p:cNvPr>
          <p:cNvPicPr>
            <a:picLocks noChangeAspect="1" noChangeArrowheads="1"/>
          </p:cNvPicPr>
          <p:nvPr/>
        </p:nvPicPr>
        <p:blipFill rotWithShape="1">
          <a:blip r:embed="rId8"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9343" t="12152" r="43001" b="15660"/>
          <a:stretch/>
        </p:blipFill>
        <p:spPr bwMode="auto">
          <a:xfrm>
            <a:off x="7239000" y="1267561"/>
            <a:ext cx="432156" cy="43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10" grpId="0"/>
      <p:bldP spid="11" grpId="0"/>
      <p:bldP spid="12" grpId="0"/>
      <p:bldP spid="13" grpId="0"/>
      <p:bldP spid="18" grpId="0"/>
      <p:bldP spid="21" grpId="0" animBg="1"/>
      <p:bldP spid="22" grpId="0"/>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457200" y="49188"/>
            <a:ext cx="8229600" cy="952500"/>
          </a:xfrm>
        </p:spPr>
        <p:txBody>
          <a:bodyPr>
            <a:normAutofit/>
          </a:bodyPr>
          <a:lstStyle/>
          <a:p>
            <a:r>
              <a:rPr lang="en-US" sz="2200" dirty="0"/>
              <a:t>Who are the Rejecters?</a:t>
            </a:r>
            <a:endParaRPr lang="en-CA" sz="2200" dirty="0"/>
          </a:p>
        </p:txBody>
      </p:sp>
      <p:sp>
        <p:nvSpPr>
          <p:cNvPr id="2" name="Rectangle 1">
            <a:extLst>
              <a:ext uri="{FF2B5EF4-FFF2-40B4-BE49-F238E27FC236}">
                <a16:creationId xmlns:a16="http://schemas.microsoft.com/office/drawing/2014/main" id="{F8DE3072-3AFD-1540-9251-1B6A48A3401B}"/>
              </a:ext>
            </a:extLst>
          </p:cNvPr>
          <p:cNvSpPr/>
          <p:nvPr/>
        </p:nvSpPr>
        <p:spPr>
          <a:xfrm>
            <a:off x="585786" y="914400"/>
            <a:ext cx="3455114" cy="4570482"/>
          </a:xfrm>
          <a:prstGeom prst="rect">
            <a:avLst/>
          </a:prstGeom>
        </p:spPr>
        <p:txBody>
          <a:bodyPr wrap="square">
            <a:spAutoFit/>
          </a:bodyPr>
          <a:lstStyle/>
          <a:p>
            <a:pPr>
              <a:spcAft>
                <a:spcPts val="600"/>
              </a:spcAft>
            </a:pPr>
            <a:r>
              <a:rPr lang="en-US" sz="1400" b="1" dirty="0">
                <a:solidFill>
                  <a:srgbClr val="000000"/>
                </a:solidFill>
              </a:rPr>
              <a:t>Consumption Behavior</a:t>
            </a:r>
          </a:p>
          <a:p>
            <a:pPr marL="171450" indent="-171450">
              <a:spcAft>
                <a:spcPts val="600"/>
              </a:spcAft>
              <a:buFont typeface="Arial" panose="020B0604020202020204" pitchFamily="34" charset="0"/>
              <a:buChar char="•"/>
            </a:pPr>
            <a:r>
              <a:rPr lang="en-US" sz="1300" dirty="0">
                <a:solidFill>
                  <a:srgbClr val="000000"/>
                </a:solidFill>
              </a:rPr>
              <a:t>Rejecters are no longer consumers of shark fin soup, i.e., they </a:t>
            </a:r>
            <a:r>
              <a:rPr lang="en-US" sz="1300" b="1" dirty="0">
                <a:solidFill>
                  <a:srgbClr val="000000"/>
                </a:solidFill>
              </a:rPr>
              <a:t>stopped consuming </a:t>
            </a:r>
            <a:r>
              <a:rPr lang="en-US" sz="1300" dirty="0">
                <a:solidFill>
                  <a:srgbClr val="000000"/>
                </a:solidFill>
              </a:rPr>
              <a:t>in the past year and </a:t>
            </a:r>
            <a:r>
              <a:rPr lang="en-US" sz="1300" b="1" dirty="0">
                <a:solidFill>
                  <a:srgbClr val="000000"/>
                </a:solidFill>
              </a:rPr>
              <a:t>do not intend to consume in the future</a:t>
            </a:r>
            <a:r>
              <a:rPr lang="en-US" sz="1300" dirty="0">
                <a:solidFill>
                  <a:srgbClr val="000000"/>
                </a:solidFill>
              </a:rPr>
              <a:t>.</a:t>
            </a:r>
          </a:p>
          <a:p>
            <a:pPr marL="171450" indent="-171450">
              <a:spcAft>
                <a:spcPts val="600"/>
              </a:spcAft>
              <a:buFont typeface="Arial" panose="020B0604020202020204" pitchFamily="34" charset="0"/>
              <a:buChar char="•"/>
            </a:pPr>
            <a:r>
              <a:rPr lang="en-US" sz="1300" dirty="0">
                <a:solidFill>
                  <a:srgbClr val="000000"/>
                </a:solidFill>
              </a:rPr>
              <a:t>Their past consumption was occasional and “passive”: They mostly consumed at </a:t>
            </a:r>
            <a:r>
              <a:rPr lang="en-US" sz="1300" b="1" dirty="0">
                <a:solidFill>
                  <a:srgbClr val="000000"/>
                </a:solidFill>
              </a:rPr>
              <a:t>wedding banquets or family reunions, </a:t>
            </a:r>
            <a:r>
              <a:rPr lang="en-US" sz="1300" dirty="0">
                <a:solidFill>
                  <a:srgbClr val="000000"/>
                </a:solidFill>
              </a:rPr>
              <a:t>mostly driven by social pressure, tradition and influenced by the elderly.</a:t>
            </a:r>
            <a:br>
              <a:rPr lang="en-US" sz="1300" dirty="0">
                <a:solidFill>
                  <a:srgbClr val="000000"/>
                </a:solidFill>
              </a:rPr>
            </a:br>
            <a:endParaRPr lang="en-US" sz="400" dirty="0">
              <a:solidFill>
                <a:srgbClr val="000000"/>
              </a:solidFill>
            </a:endParaRPr>
          </a:p>
          <a:p>
            <a:pPr>
              <a:spcAft>
                <a:spcPts val="600"/>
              </a:spcAft>
            </a:pPr>
            <a:r>
              <a:rPr lang="en-US" sz="1400" b="1" dirty="0">
                <a:solidFill>
                  <a:srgbClr val="000000"/>
                </a:solidFill>
              </a:rPr>
              <a:t>Opinion</a:t>
            </a:r>
            <a:endParaRPr lang="en-US" sz="1400" dirty="0">
              <a:solidFill>
                <a:srgbClr val="000000"/>
              </a:solidFill>
            </a:endParaRPr>
          </a:p>
          <a:p>
            <a:pPr marL="171450" indent="-171450">
              <a:spcAft>
                <a:spcPts val="600"/>
              </a:spcAft>
              <a:buFont typeface="Arial" panose="020B0604020202020204" pitchFamily="34" charset="0"/>
              <a:buChar char="•"/>
            </a:pPr>
            <a:r>
              <a:rPr lang="en-US" sz="1300" dirty="0">
                <a:solidFill>
                  <a:srgbClr val="000000"/>
                </a:solidFill>
              </a:rPr>
              <a:t>Most concerned about the environmental consequences of shark finning, i.e., their main deterrents are related to conservation (as prompted in the survey) and cruelty, and the message on extinction strongly resonates amongst them.</a:t>
            </a:r>
          </a:p>
          <a:p>
            <a:pPr marL="171450" indent="-171450">
              <a:spcAft>
                <a:spcPts val="600"/>
              </a:spcAft>
              <a:buFont typeface="Arial" panose="020B0604020202020204" pitchFamily="34" charset="0"/>
              <a:buChar char="•"/>
            </a:pPr>
            <a:r>
              <a:rPr lang="en-US" sz="1300" dirty="0">
                <a:solidFill>
                  <a:srgbClr val="000000"/>
                </a:solidFill>
              </a:rPr>
              <a:t>Ready to support campaigns and are the most likely to repost messages on social media to do so.</a:t>
            </a:r>
          </a:p>
        </p:txBody>
      </p:sp>
      <p:pic>
        <p:nvPicPr>
          <p:cNvPr id="74" name="Picture 73">
            <a:extLst>
              <a:ext uri="{FF2B5EF4-FFF2-40B4-BE49-F238E27FC236}">
                <a16:creationId xmlns:a16="http://schemas.microsoft.com/office/drawing/2014/main" id="{11FD975C-66B7-EB43-820C-03E3C6FDE1D0}"/>
              </a:ext>
            </a:extLst>
          </p:cNvPr>
          <p:cNvPicPr>
            <a:picLocks noChangeAspect="1"/>
          </p:cNvPicPr>
          <p:nvPr/>
        </p:nvPicPr>
        <p:blipFill>
          <a:blip r:embed="rId3"/>
          <a:stretch>
            <a:fillRect/>
          </a:stretch>
        </p:blipFill>
        <p:spPr>
          <a:xfrm>
            <a:off x="8214721" y="62803"/>
            <a:ext cx="668545" cy="641803"/>
          </a:xfrm>
          <a:prstGeom prst="rect">
            <a:avLst/>
          </a:prstGeom>
        </p:spPr>
      </p:pic>
      <p:sp>
        <p:nvSpPr>
          <p:cNvPr id="42" name="Rectangle 41">
            <a:extLst>
              <a:ext uri="{FF2B5EF4-FFF2-40B4-BE49-F238E27FC236}">
                <a16:creationId xmlns:a16="http://schemas.microsoft.com/office/drawing/2014/main" id="{45C5CFB9-B1F6-1A4B-B446-C9870EAB5BF1}"/>
              </a:ext>
            </a:extLst>
          </p:cNvPr>
          <p:cNvSpPr/>
          <p:nvPr/>
        </p:nvSpPr>
        <p:spPr>
          <a:xfrm>
            <a:off x="4200959" y="982807"/>
            <a:ext cx="4943041" cy="4076700"/>
          </a:xfrm>
          <a:prstGeom prst="rect">
            <a:avLst/>
          </a:prstGeom>
          <a:solidFill>
            <a:srgbClr val="BECCD3">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TextBox 42">
            <a:extLst>
              <a:ext uri="{FF2B5EF4-FFF2-40B4-BE49-F238E27FC236}">
                <a16:creationId xmlns:a16="http://schemas.microsoft.com/office/drawing/2014/main" id="{15BF4AFC-3990-5D49-BF58-E600BFAA2BAE}"/>
              </a:ext>
            </a:extLst>
          </p:cNvPr>
          <p:cNvSpPr txBox="1"/>
          <p:nvPr/>
        </p:nvSpPr>
        <p:spPr>
          <a:xfrm>
            <a:off x="4427002" y="1246280"/>
            <a:ext cx="2201402" cy="461665"/>
          </a:xfrm>
          <a:prstGeom prst="rect">
            <a:avLst/>
          </a:prstGeom>
          <a:noFill/>
        </p:spPr>
        <p:txBody>
          <a:bodyPr wrap="squar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 Occasions of Consumption</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50" name="Rectangle 49">
            <a:extLst>
              <a:ext uri="{FF2B5EF4-FFF2-40B4-BE49-F238E27FC236}">
                <a16:creationId xmlns:a16="http://schemas.microsoft.com/office/drawing/2014/main" id="{F06CF588-81E8-8E44-82E5-B1023E83377B}"/>
              </a:ext>
            </a:extLst>
          </p:cNvPr>
          <p:cNvSpPr/>
          <p:nvPr/>
        </p:nvSpPr>
        <p:spPr>
          <a:xfrm>
            <a:off x="4734130" y="2503757"/>
            <a:ext cx="818783"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Wedding banquets</a:t>
            </a:r>
            <a:endParaRPr lang="en-US" sz="900" dirty="0">
              <a:solidFill>
                <a:schemeClr val="accent6">
                  <a:lumMod val="50000"/>
                </a:schemeClr>
              </a:solidFill>
              <a:ea typeface="Times New Roman" charset="0"/>
              <a:cs typeface="Times New Roman" charset="0"/>
            </a:endParaRPr>
          </a:p>
        </p:txBody>
      </p:sp>
      <p:sp>
        <p:nvSpPr>
          <p:cNvPr id="51" name="Rectangle 50">
            <a:extLst>
              <a:ext uri="{FF2B5EF4-FFF2-40B4-BE49-F238E27FC236}">
                <a16:creationId xmlns:a16="http://schemas.microsoft.com/office/drawing/2014/main" id="{E74130B6-F049-1E49-A8C8-DC65C2DC0203}"/>
              </a:ext>
            </a:extLst>
          </p:cNvPr>
          <p:cNvSpPr/>
          <p:nvPr/>
        </p:nvSpPr>
        <p:spPr>
          <a:xfrm>
            <a:off x="5514603" y="2501383"/>
            <a:ext cx="1113801" cy="507831"/>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Business</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banquets/ meetings</a:t>
            </a:r>
            <a:endParaRPr lang="en-US" sz="900" dirty="0">
              <a:solidFill>
                <a:schemeClr val="accent6">
                  <a:lumMod val="50000"/>
                </a:schemeClr>
              </a:solidFill>
              <a:ea typeface="Times New Roman" charset="0"/>
              <a:cs typeface="Times New Roman" charset="0"/>
            </a:endParaRPr>
          </a:p>
        </p:txBody>
      </p:sp>
      <p:sp>
        <p:nvSpPr>
          <p:cNvPr id="54" name="TextBox 53">
            <a:extLst>
              <a:ext uri="{FF2B5EF4-FFF2-40B4-BE49-F238E27FC236}">
                <a16:creationId xmlns:a16="http://schemas.microsoft.com/office/drawing/2014/main" id="{0388B831-B4F2-CB4D-B0ED-B4FEFEE412E9}"/>
              </a:ext>
            </a:extLst>
          </p:cNvPr>
          <p:cNvSpPr txBox="1"/>
          <p:nvPr/>
        </p:nvSpPr>
        <p:spPr>
          <a:xfrm>
            <a:off x="7143142" y="3143837"/>
            <a:ext cx="1335623" cy="276999"/>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Deterrents*</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55" name="Rectangle 54">
            <a:extLst>
              <a:ext uri="{FF2B5EF4-FFF2-40B4-BE49-F238E27FC236}">
                <a16:creationId xmlns:a16="http://schemas.microsoft.com/office/drawing/2014/main" id="{74204F94-736C-2743-8757-E234BFC952B5}"/>
              </a:ext>
            </a:extLst>
          </p:cNvPr>
          <p:cNvSpPr/>
          <p:nvPr/>
        </p:nvSpPr>
        <p:spPr>
          <a:xfrm>
            <a:off x="6884222" y="4345426"/>
            <a:ext cx="892940"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Conservation</a:t>
            </a:r>
            <a:endParaRPr lang="en-US" sz="900" dirty="0">
              <a:solidFill>
                <a:schemeClr val="accent6">
                  <a:lumMod val="50000"/>
                </a:schemeClr>
              </a:solidFill>
              <a:ea typeface="Times New Roman" charset="0"/>
              <a:cs typeface="Times New Roman" charset="0"/>
            </a:endParaRPr>
          </a:p>
        </p:txBody>
      </p:sp>
      <p:sp>
        <p:nvSpPr>
          <p:cNvPr id="57" name="Rectangle 56">
            <a:extLst>
              <a:ext uri="{FF2B5EF4-FFF2-40B4-BE49-F238E27FC236}">
                <a16:creationId xmlns:a16="http://schemas.microsoft.com/office/drawing/2014/main" id="{F4948F88-8AE6-4C45-8996-9F3E150F6CB2}"/>
              </a:ext>
            </a:extLst>
          </p:cNvPr>
          <p:cNvSpPr/>
          <p:nvPr/>
        </p:nvSpPr>
        <p:spPr>
          <a:xfrm>
            <a:off x="7713490" y="4344608"/>
            <a:ext cx="1113801"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Cruelty</a:t>
            </a:r>
            <a:endParaRPr lang="en-US" sz="900" dirty="0">
              <a:solidFill>
                <a:schemeClr val="accent6">
                  <a:lumMod val="50000"/>
                </a:schemeClr>
              </a:solidFill>
              <a:ea typeface="Times New Roman" charset="0"/>
              <a:cs typeface="Times New Roman" charset="0"/>
            </a:endParaRPr>
          </a:p>
        </p:txBody>
      </p:sp>
      <p:cxnSp>
        <p:nvCxnSpPr>
          <p:cNvPr id="58" name="Straight Connector 57">
            <a:extLst>
              <a:ext uri="{FF2B5EF4-FFF2-40B4-BE49-F238E27FC236}">
                <a16:creationId xmlns:a16="http://schemas.microsoft.com/office/drawing/2014/main" id="{6F6A8B7A-8616-EA45-8963-BFB4A38FC020}"/>
              </a:ext>
            </a:extLst>
          </p:cNvPr>
          <p:cNvCxnSpPr>
            <a:cxnSpLocks/>
          </p:cNvCxnSpPr>
          <p:nvPr/>
        </p:nvCxnSpPr>
        <p:spPr>
          <a:xfrm>
            <a:off x="4724400" y="3009900"/>
            <a:ext cx="3953296" cy="0"/>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4427BA-E939-E24A-A4C3-5859393F02AD}"/>
              </a:ext>
            </a:extLst>
          </p:cNvPr>
          <p:cNvCxnSpPr>
            <a:cxnSpLocks/>
          </p:cNvCxnSpPr>
          <p:nvPr/>
        </p:nvCxnSpPr>
        <p:spPr>
          <a:xfrm>
            <a:off x="6701048" y="1203614"/>
            <a:ext cx="0" cy="363508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D038282-DFD0-7144-9B3E-A2EF95BC8E41}"/>
              </a:ext>
            </a:extLst>
          </p:cNvPr>
          <p:cNvSpPr txBox="1"/>
          <p:nvPr/>
        </p:nvSpPr>
        <p:spPr>
          <a:xfrm>
            <a:off x="5053341" y="3138636"/>
            <a:ext cx="1104791" cy="276999"/>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Drivers*</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70" name="Rectangle 69">
            <a:extLst>
              <a:ext uri="{FF2B5EF4-FFF2-40B4-BE49-F238E27FC236}">
                <a16:creationId xmlns:a16="http://schemas.microsoft.com/office/drawing/2014/main" id="{61F9F0A0-E249-1345-B484-E130654D8A41}"/>
              </a:ext>
            </a:extLst>
          </p:cNvPr>
          <p:cNvSpPr/>
          <p:nvPr/>
        </p:nvSpPr>
        <p:spPr>
          <a:xfrm>
            <a:off x="4728772" y="4337614"/>
            <a:ext cx="818783" cy="507831"/>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Tradition </a:t>
            </a:r>
          </a:p>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(in Chinese culture)</a:t>
            </a:r>
            <a:endParaRPr lang="en-US" sz="900" dirty="0">
              <a:solidFill>
                <a:schemeClr val="accent6">
                  <a:lumMod val="50000"/>
                </a:schemeClr>
              </a:solidFill>
              <a:ea typeface="Times New Roman" charset="0"/>
              <a:cs typeface="Times New Roman" charset="0"/>
            </a:endParaRPr>
          </a:p>
        </p:txBody>
      </p:sp>
      <p:sp>
        <p:nvSpPr>
          <p:cNvPr id="75" name="Rectangle 74">
            <a:extLst>
              <a:ext uri="{FF2B5EF4-FFF2-40B4-BE49-F238E27FC236}">
                <a16:creationId xmlns:a16="http://schemas.microsoft.com/office/drawing/2014/main" id="{C07178A2-E882-0C45-B20A-7A9CA8EB02CC}"/>
              </a:ext>
            </a:extLst>
          </p:cNvPr>
          <p:cNvSpPr/>
          <p:nvPr/>
        </p:nvSpPr>
        <p:spPr>
          <a:xfrm>
            <a:off x="5410200" y="4335240"/>
            <a:ext cx="1273804" cy="646331"/>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Social Pressure</a:t>
            </a:r>
          </a:p>
          <a:p>
            <a:pPr lvl="0" algn="ctr">
              <a:spcAft>
                <a:spcPts val="0"/>
              </a:spcAft>
            </a:pPr>
            <a:r>
              <a:rPr lang="en-US" sz="900" dirty="0">
                <a:solidFill>
                  <a:schemeClr val="accent6">
                    <a:lumMod val="50000"/>
                  </a:schemeClr>
                </a:solidFill>
                <a:latin typeface="Franklin Gothic Medium Cond" charset="0"/>
                <a:ea typeface="Times New Roman" charset="0"/>
                <a:cs typeface="Times New Roman" charset="0"/>
              </a:rPr>
              <a:t>(Please elders, Not to create embarrassment)</a:t>
            </a:r>
            <a:endParaRPr lang="en-US" sz="900" dirty="0">
              <a:solidFill>
                <a:schemeClr val="accent6">
                  <a:lumMod val="50000"/>
                </a:schemeClr>
              </a:solidFill>
              <a:ea typeface="Times New Roman" charset="0"/>
              <a:cs typeface="Times New Roman" charset="0"/>
            </a:endParaRPr>
          </a:p>
        </p:txBody>
      </p:sp>
      <p:sp>
        <p:nvSpPr>
          <p:cNvPr id="78" name="TextBox 77">
            <a:extLst>
              <a:ext uri="{FF2B5EF4-FFF2-40B4-BE49-F238E27FC236}">
                <a16:creationId xmlns:a16="http://schemas.microsoft.com/office/drawing/2014/main" id="{A7B815A4-3C72-3541-AB90-F84F2CD345E3}"/>
              </a:ext>
            </a:extLst>
          </p:cNvPr>
          <p:cNvSpPr txBox="1"/>
          <p:nvPr/>
        </p:nvSpPr>
        <p:spPr>
          <a:xfrm>
            <a:off x="6700601" y="1254563"/>
            <a:ext cx="2138727" cy="461665"/>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Intention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to</a:t>
            </a:r>
            <a:endParaRPr lang="en-HK" altLang="zh-TW" sz="1200" dirty="0">
              <a:solidFill>
                <a:schemeClr val="accent6">
                  <a:lumMod val="50000"/>
                </a:schemeClr>
              </a:solidFill>
              <a:latin typeface="Franklin Gothic Medium Cond" charset="0"/>
              <a:ea typeface="Franklin Gothic Medium Cond" charset="0"/>
              <a:cs typeface="Franklin Gothic Medium Cond" charset="0"/>
            </a:endParaRPr>
          </a:p>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Consume</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b="1" dirty="0">
                <a:solidFill>
                  <a:schemeClr val="accent6">
                    <a:lumMod val="50000"/>
                  </a:schemeClr>
                </a:solidFill>
                <a:latin typeface="Franklin Gothic Medium Cond" charset="0"/>
                <a:ea typeface="Franklin Gothic Medium Cond" charset="0"/>
                <a:cs typeface="Franklin Gothic Medium Cond" charset="0"/>
              </a:rPr>
              <a:t>Less</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the</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Future</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grpSp>
        <p:nvGrpSpPr>
          <p:cNvPr id="79" name="Group 78">
            <a:extLst>
              <a:ext uri="{FF2B5EF4-FFF2-40B4-BE49-F238E27FC236}">
                <a16:creationId xmlns:a16="http://schemas.microsoft.com/office/drawing/2014/main" id="{78FEBB8F-2814-2E49-B3AD-6CB62DC735E7}"/>
              </a:ext>
            </a:extLst>
          </p:cNvPr>
          <p:cNvGrpSpPr/>
          <p:nvPr/>
        </p:nvGrpSpPr>
        <p:grpSpPr>
          <a:xfrm>
            <a:off x="7083138" y="1814173"/>
            <a:ext cx="1373652" cy="847081"/>
            <a:chOff x="7071385" y="1814173"/>
            <a:chExt cx="1373652" cy="847081"/>
          </a:xfrm>
        </p:grpSpPr>
        <p:pic>
          <p:nvPicPr>
            <p:cNvPr id="82" name="Picture 81">
              <a:extLst>
                <a:ext uri="{FF2B5EF4-FFF2-40B4-BE49-F238E27FC236}">
                  <a16:creationId xmlns:a16="http://schemas.microsoft.com/office/drawing/2014/main" id="{FB7CDE82-75C9-0149-B678-242E1FB7AFE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71385" y="1814173"/>
              <a:ext cx="405382" cy="405382"/>
            </a:xfrm>
            <a:prstGeom prst="rect">
              <a:avLst/>
            </a:prstGeom>
          </p:spPr>
        </p:pic>
        <p:pic>
          <p:nvPicPr>
            <p:cNvPr id="85" name="Picture 84">
              <a:extLst>
                <a:ext uri="{FF2B5EF4-FFF2-40B4-BE49-F238E27FC236}">
                  <a16:creationId xmlns:a16="http://schemas.microsoft.com/office/drawing/2014/main" id="{28AAC725-01B8-4A47-A333-6E610747D97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13452" y="1814173"/>
              <a:ext cx="405382" cy="405382"/>
            </a:xfrm>
            <a:prstGeom prst="rect">
              <a:avLst/>
            </a:prstGeom>
          </p:spPr>
        </p:pic>
        <p:pic>
          <p:nvPicPr>
            <p:cNvPr id="86" name="Picture 85">
              <a:extLst>
                <a:ext uri="{FF2B5EF4-FFF2-40B4-BE49-F238E27FC236}">
                  <a16:creationId xmlns:a16="http://schemas.microsoft.com/office/drawing/2014/main" id="{C78C23E6-C890-7540-BB14-AE7D4DAB9B9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55519" y="1814173"/>
              <a:ext cx="405382" cy="405382"/>
            </a:xfrm>
            <a:prstGeom prst="rect">
              <a:avLst/>
            </a:prstGeom>
          </p:spPr>
        </p:pic>
        <p:pic>
          <p:nvPicPr>
            <p:cNvPr id="87" name="Picture 86">
              <a:extLst>
                <a:ext uri="{FF2B5EF4-FFF2-40B4-BE49-F238E27FC236}">
                  <a16:creationId xmlns:a16="http://schemas.microsoft.com/office/drawing/2014/main" id="{58F17F2E-726A-9E42-A726-B53CFFBFACA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97586" y="1814173"/>
              <a:ext cx="405382" cy="405382"/>
            </a:xfrm>
            <a:prstGeom prst="rect">
              <a:avLst/>
            </a:prstGeom>
          </p:spPr>
        </p:pic>
        <p:pic>
          <p:nvPicPr>
            <p:cNvPr id="88" name="Picture 87">
              <a:extLst>
                <a:ext uri="{FF2B5EF4-FFF2-40B4-BE49-F238E27FC236}">
                  <a16:creationId xmlns:a16="http://schemas.microsoft.com/office/drawing/2014/main" id="{68AD5879-5575-2C41-8AA4-6C4F6A023DF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39655" y="1814173"/>
              <a:ext cx="405382" cy="405382"/>
            </a:xfrm>
            <a:prstGeom prst="rect">
              <a:avLst/>
            </a:prstGeom>
          </p:spPr>
        </p:pic>
        <p:pic>
          <p:nvPicPr>
            <p:cNvPr id="89" name="Picture 88">
              <a:extLst>
                <a:ext uri="{FF2B5EF4-FFF2-40B4-BE49-F238E27FC236}">
                  <a16:creationId xmlns:a16="http://schemas.microsoft.com/office/drawing/2014/main" id="{467DA4CE-EE62-384D-9961-CBC2EE4DF65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71385" y="2255872"/>
              <a:ext cx="405382" cy="405382"/>
            </a:xfrm>
            <a:prstGeom prst="rect">
              <a:avLst/>
            </a:prstGeom>
          </p:spPr>
        </p:pic>
        <p:pic>
          <p:nvPicPr>
            <p:cNvPr id="91" name="Picture 90">
              <a:extLst>
                <a:ext uri="{FF2B5EF4-FFF2-40B4-BE49-F238E27FC236}">
                  <a16:creationId xmlns:a16="http://schemas.microsoft.com/office/drawing/2014/main" id="{139620C5-C584-8D46-8594-8D164BE212A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13452" y="2255872"/>
              <a:ext cx="405382" cy="405382"/>
            </a:xfrm>
            <a:prstGeom prst="rect">
              <a:avLst/>
            </a:prstGeom>
          </p:spPr>
        </p:pic>
        <p:pic>
          <p:nvPicPr>
            <p:cNvPr id="92" name="Picture 91">
              <a:extLst>
                <a:ext uri="{FF2B5EF4-FFF2-40B4-BE49-F238E27FC236}">
                  <a16:creationId xmlns:a16="http://schemas.microsoft.com/office/drawing/2014/main" id="{AE58D88B-DE6E-9746-9307-673E4E0D830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55519" y="2255872"/>
              <a:ext cx="405382" cy="405382"/>
            </a:xfrm>
            <a:prstGeom prst="rect">
              <a:avLst/>
            </a:prstGeom>
          </p:spPr>
        </p:pic>
        <p:pic>
          <p:nvPicPr>
            <p:cNvPr id="93" name="Picture 92">
              <a:extLst>
                <a:ext uri="{FF2B5EF4-FFF2-40B4-BE49-F238E27FC236}">
                  <a16:creationId xmlns:a16="http://schemas.microsoft.com/office/drawing/2014/main" id="{F665DAE9-BEBC-4B45-9112-540B2C2E124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97586" y="2255872"/>
              <a:ext cx="405382" cy="405382"/>
            </a:xfrm>
            <a:prstGeom prst="rect">
              <a:avLst/>
            </a:prstGeom>
          </p:spPr>
        </p:pic>
        <p:pic>
          <p:nvPicPr>
            <p:cNvPr id="94" name="Picture 93">
              <a:extLst>
                <a:ext uri="{FF2B5EF4-FFF2-40B4-BE49-F238E27FC236}">
                  <a16:creationId xmlns:a16="http://schemas.microsoft.com/office/drawing/2014/main" id="{0D7DBB75-FE26-3B48-A64B-4064DE7AF91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042229" y="2257160"/>
              <a:ext cx="402806" cy="402806"/>
            </a:xfrm>
            <a:prstGeom prst="rect">
              <a:avLst/>
            </a:prstGeom>
          </p:spPr>
        </p:pic>
      </p:grpSp>
      <p:sp>
        <p:nvSpPr>
          <p:cNvPr id="95" name="Rectangle 94">
            <a:extLst>
              <a:ext uri="{FF2B5EF4-FFF2-40B4-BE49-F238E27FC236}">
                <a16:creationId xmlns:a16="http://schemas.microsoft.com/office/drawing/2014/main" id="{581AFFDA-D7AA-294C-BEA3-3784C2CB2C86}"/>
              </a:ext>
            </a:extLst>
          </p:cNvPr>
          <p:cNvSpPr/>
          <p:nvPr/>
        </p:nvSpPr>
        <p:spPr>
          <a:xfrm>
            <a:off x="7213064" y="2684846"/>
            <a:ext cx="1113801"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9</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out</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of</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10</a:t>
            </a:r>
            <a:endParaRPr lang="en-US" sz="900" dirty="0">
              <a:solidFill>
                <a:schemeClr val="accent6">
                  <a:lumMod val="50000"/>
                </a:schemeClr>
              </a:solidFill>
              <a:ea typeface="Times New Roman" charset="0"/>
              <a:cs typeface="Times New Roman" charset="0"/>
            </a:endParaRPr>
          </a:p>
        </p:txBody>
      </p:sp>
      <p:sp>
        <p:nvSpPr>
          <p:cNvPr id="96" name="Oval 95">
            <a:extLst>
              <a:ext uri="{FF2B5EF4-FFF2-40B4-BE49-F238E27FC236}">
                <a16:creationId xmlns:a16="http://schemas.microsoft.com/office/drawing/2014/main" id="{5165C331-62C9-3345-968E-042F9AC1620A}"/>
              </a:ext>
            </a:extLst>
          </p:cNvPr>
          <p:cNvSpPr/>
          <p:nvPr/>
        </p:nvSpPr>
        <p:spPr>
          <a:xfrm>
            <a:off x="5706559" y="1742029"/>
            <a:ext cx="744357" cy="74435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5165C331-62C9-3345-968E-042F9AC1620A}"/>
              </a:ext>
            </a:extLst>
          </p:cNvPr>
          <p:cNvSpPr/>
          <p:nvPr/>
        </p:nvSpPr>
        <p:spPr>
          <a:xfrm>
            <a:off x="4761384" y="1742029"/>
            <a:ext cx="744357" cy="74435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Picture 9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2757" y="1826188"/>
            <a:ext cx="580341" cy="580341"/>
          </a:xfrm>
          <a:prstGeom prst="rect">
            <a:avLst/>
          </a:prstGeom>
          <a:ln>
            <a:noFill/>
          </a:ln>
        </p:spPr>
      </p:pic>
      <p:sp>
        <p:nvSpPr>
          <p:cNvPr id="99" name="Oval 98">
            <a:extLst>
              <a:ext uri="{FF2B5EF4-FFF2-40B4-BE49-F238E27FC236}">
                <a16:creationId xmlns:a16="http://schemas.microsoft.com/office/drawing/2014/main" id="{5165C331-62C9-3345-968E-042F9AC1620A}"/>
              </a:ext>
            </a:extLst>
          </p:cNvPr>
          <p:cNvSpPr/>
          <p:nvPr/>
        </p:nvSpPr>
        <p:spPr>
          <a:xfrm>
            <a:off x="4761384" y="3529694"/>
            <a:ext cx="744357" cy="74435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Picture 2" descr="Image result for wedding cake icon"/>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9694" y="1779017"/>
            <a:ext cx="571911" cy="5719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1" name="Oval 100">
            <a:extLst>
              <a:ext uri="{FF2B5EF4-FFF2-40B4-BE49-F238E27FC236}">
                <a16:creationId xmlns:a16="http://schemas.microsoft.com/office/drawing/2014/main" id="{5165C331-62C9-3345-968E-042F9AC1620A}"/>
              </a:ext>
            </a:extLst>
          </p:cNvPr>
          <p:cNvSpPr/>
          <p:nvPr/>
        </p:nvSpPr>
        <p:spPr>
          <a:xfrm>
            <a:off x="5691476" y="3534045"/>
            <a:ext cx="744357" cy="74435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 name="Picture 101"/>
          <p:cNvPicPr>
            <a:picLocks noChangeAspect="1"/>
          </p:cNvPicPr>
          <p:nvPr/>
        </p:nvPicPr>
        <p:blipFill rotWithShape="1">
          <a:blip r:embed="rId8">
            <a:clrChange>
              <a:clrFrom>
                <a:srgbClr val="FFFFFF"/>
              </a:clrFrom>
              <a:clrTo>
                <a:srgbClr val="FFFFFF">
                  <a:alpha val="0"/>
                </a:srgbClr>
              </a:clrTo>
            </a:clrChange>
            <a:duotone>
              <a:schemeClr val="accent5">
                <a:shade val="45000"/>
                <a:satMod val="135000"/>
              </a:schemeClr>
              <a:prstClr val="white"/>
            </a:duotone>
          </a:blip>
          <a:srcRect l="14000" t="10001" r="10000" b="9999"/>
          <a:stretch/>
        </p:blipFill>
        <p:spPr>
          <a:xfrm>
            <a:off x="4805414" y="3539660"/>
            <a:ext cx="681762" cy="717644"/>
          </a:xfrm>
          <a:prstGeom prst="rect">
            <a:avLst/>
          </a:prstGeom>
        </p:spPr>
      </p:pic>
      <p:pic>
        <p:nvPicPr>
          <p:cNvPr id="103" name="Picture 102"/>
          <p:cNvPicPr>
            <a:picLocks noChangeAspect="1"/>
          </p:cNvPicPr>
          <p:nvPr/>
        </p:nvPicPr>
        <p:blipFill>
          <a:blip r:embed="rId9">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792757" y="3673542"/>
            <a:ext cx="561879" cy="480265"/>
          </a:xfrm>
          <a:prstGeom prst="rect">
            <a:avLst/>
          </a:prstGeom>
        </p:spPr>
      </p:pic>
      <p:sp>
        <p:nvSpPr>
          <p:cNvPr id="104" name="Oval 103">
            <a:extLst>
              <a:ext uri="{FF2B5EF4-FFF2-40B4-BE49-F238E27FC236}">
                <a16:creationId xmlns:a16="http://schemas.microsoft.com/office/drawing/2014/main" id="{5165C331-62C9-3345-968E-042F9AC1620A}"/>
              </a:ext>
            </a:extLst>
          </p:cNvPr>
          <p:cNvSpPr/>
          <p:nvPr/>
        </p:nvSpPr>
        <p:spPr>
          <a:xfrm>
            <a:off x="6963676" y="3534044"/>
            <a:ext cx="744357" cy="74435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 name="Picture 104"/>
          <p:cNvPicPr>
            <a:picLocks noChangeAspect="1"/>
          </p:cNvPicPr>
          <p:nvPr/>
        </p:nvPicPr>
        <p:blipFill rotWithShape="1">
          <a:blip r:embed="rId10">
            <a:clrChange>
              <a:clrFrom>
                <a:srgbClr val="FFFFFF"/>
              </a:clrFrom>
              <a:clrTo>
                <a:srgbClr val="FFFFFF">
                  <a:alpha val="0"/>
                </a:srgbClr>
              </a:clrTo>
            </a:clrChange>
            <a:duotone>
              <a:schemeClr val="accent2">
                <a:shade val="45000"/>
                <a:satMod val="135000"/>
              </a:schemeClr>
              <a:prstClr val="white"/>
            </a:duotone>
          </a:blip>
          <a:srcRect t="16290" b="29058"/>
          <a:stretch/>
        </p:blipFill>
        <p:spPr>
          <a:xfrm>
            <a:off x="6988842" y="3694501"/>
            <a:ext cx="694024" cy="379295"/>
          </a:xfrm>
          <a:prstGeom prst="rect">
            <a:avLst/>
          </a:prstGeom>
        </p:spPr>
      </p:pic>
      <p:sp>
        <p:nvSpPr>
          <p:cNvPr id="106" name="Oval 105">
            <a:extLst>
              <a:ext uri="{FF2B5EF4-FFF2-40B4-BE49-F238E27FC236}">
                <a16:creationId xmlns:a16="http://schemas.microsoft.com/office/drawing/2014/main" id="{5165C331-62C9-3345-968E-042F9AC1620A}"/>
              </a:ext>
            </a:extLst>
          </p:cNvPr>
          <p:cNvSpPr/>
          <p:nvPr/>
        </p:nvSpPr>
        <p:spPr>
          <a:xfrm>
            <a:off x="7924367" y="3525550"/>
            <a:ext cx="744357" cy="74435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 name="Picture 106"/>
          <p:cNvPicPr>
            <a:picLocks noChangeAspect="1"/>
          </p:cNvPicPr>
          <p:nvPr/>
        </p:nvPicPr>
        <p:blipFill>
          <a:blip r:embed="rId11">
            <a:clrChange>
              <a:clrFrom>
                <a:srgbClr val="FFFFFF"/>
              </a:clrFrom>
              <a:clrTo>
                <a:srgbClr val="FFFFFF">
                  <a:alpha val="0"/>
                </a:srgbClr>
              </a:clrTo>
            </a:clrChange>
            <a:duotone>
              <a:schemeClr val="accent2">
                <a:shade val="45000"/>
                <a:satMod val="135000"/>
              </a:schemeClr>
              <a:prstClr val="white"/>
            </a:duotone>
          </a:blip>
          <a:stretch>
            <a:fillRect/>
          </a:stretch>
        </p:blipFill>
        <p:spPr>
          <a:xfrm rot="12872198">
            <a:off x="8077235" y="3657874"/>
            <a:ext cx="454064" cy="452453"/>
          </a:xfrm>
          <a:prstGeom prst="rect">
            <a:avLst/>
          </a:prstGeom>
        </p:spPr>
      </p:pic>
    </p:spTree>
    <p:extLst>
      <p:ext uri="{BB962C8B-B14F-4D97-AF65-F5344CB8AC3E}">
        <p14:creationId xmlns:p14="http://schemas.microsoft.com/office/powerpoint/2010/main" val="83823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ppt_x"/>
                                          </p:val>
                                        </p:tav>
                                        <p:tav tm="100000">
                                          <p:val>
                                            <p:strVal val="#ppt_x"/>
                                          </p:val>
                                        </p:tav>
                                      </p:tavLst>
                                    </p:anim>
                                    <p:anim calcmode="lin" valueType="num">
                                      <p:cBhvr additive="base">
                                        <p:cTn id="60" dur="500" fill="hold"/>
                                        <p:tgtEl>
                                          <p:spTgt spid="6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500" fill="hold"/>
                                        <p:tgtEl>
                                          <p:spTgt spid="70"/>
                                        </p:tgtEl>
                                        <p:attrNameLst>
                                          <p:attrName>ppt_x</p:attrName>
                                        </p:attrNameLst>
                                      </p:cBhvr>
                                      <p:tavLst>
                                        <p:tav tm="0">
                                          <p:val>
                                            <p:strVal val="#ppt_x"/>
                                          </p:val>
                                        </p:tav>
                                        <p:tav tm="100000">
                                          <p:val>
                                            <p:strVal val="#ppt_x"/>
                                          </p:val>
                                        </p:tav>
                                      </p:tavLst>
                                    </p:anim>
                                    <p:anim calcmode="lin" valueType="num">
                                      <p:cBhvr additive="base">
                                        <p:cTn id="64" dur="500" fill="hold"/>
                                        <p:tgtEl>
                                          <p:spTgt spid="7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500" fill="hold"/>
                                        <p:tgtEl>
                                          <p:spTgt spid="75"/>
                                        </p:tgtEl>
                                        <p:attrNameLst>
                                          <p:attrName>ppt_x</p:attrName>
                                        </p:attrNameLst>
                                      </p:cBhvr>
                                      <p:tavLst>
                                        <p:tav tm="0">
                                          <p:val>
                                            <p:strVal val="#ppt_x"/>
                                          </p:val>
                                        </p:tav>
                                        <p:tav tm="100000">
                                          <p:val>
                                            <p:strVal val="#ppt_x"/>
                                          </p:val>
                                        </p:tav>
                                      </p:tavLst>
                                    </p:anim>
                                    <p:anim calcmode="lin" valueType="num">
                                      <p:cBhvr additive="base">
                                        <p:cTn id="68" dur="500" fill="hold"/>
                                        <p:tgtEl>
                                          <p:spTgt spid="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additive="base">
                                        <p:cTn id="75" dur="500" fill="hold"/>
                                        <p:tgtEl>
                                          <p:spTgt spid="79"/>
                                        </p:tgtEl>
                                        <p:attrNameLst>
                                          <p:attrName>ppt_x</p:attrName>
                                        </p:attrNameLst>
                                      </p:cBhvr>
                                      <p:tavLst>
                                        <p:tav tm="0">
                                          <p:val>
                                            <p:strVal val="#ppt_x"/>
                                          </p:val>
                                        </p:tav>
                                        <p:tav tm="100000">
                                          <p:val>
                                            <p:strVal val="#ppt_x"/>
                                          </p:val>
                                        </p:tav>
                                      </p:tavLst>
                                    </p:anim>
                                    <p:anim calcmode="lin" valueType="num">
                                      <p:cBhvr additive="base">
                                        <p:cTn id="76" dur="500" fill="hold"/>
                                        <p:tgtEl>
                                          <p:spTgt spid="7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additive="base">
                                        <p:cTn id="79" dur="500" fill="hold"/>
                                        <p:tgtEl>
                                          <p:spTgt spid="95"/>
                                        </p:tgtEl>
                                        <p:attrNameLst>
                                          <p:attrName>ppt_x</p:attrName>
                                        </p:attrNameLst>
                                      </p:cBhvr>
                                      <p:tavLst>
                                        <p:tav tm="0">
                                          <p:val>
                                            <p:strVal val="#ppt_x"/>
                                          </p:val>
                                        </p:tav>
                                        <p:tav tm="100000">
                                          <p:val>
                                            <p:strVal val="#ppt_x"/>
                                          </p:val>
                                        </p:tav>
                                      </p:tavLst>
                                    </p:anim>
                                    <p:anim calcmode="lin" valueType="num">
                                      <p:cBhvr additive="base">
                                        <p:cTn id="80" dur="500" fill="hold"/>
                                        <p:tgtEl>
                                          <p:spTgt spid="9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 calcmode="lin" valueType="num">
                                      <p:cBhvr additive="base">
                                        <p:cTn id="83" dur="500" fill="hold"/>
                                        <p:tgtEl>
                                          <p:spTgt spid="96"/>
                                        </p:tgtEl>
                                        <p:attrNameLst>
                                          <p:attrName>ppt_x</p:attrName>
                                        </p:attrNameLst>
                                      </p:cBhvr>
                                      <p:tavLst>
                                        <p:tav tm="0">
                                          <p:val>
                                            <p:strVal val="#ppt_x"/>
                                          </p:val>
                                        </p:tav>
                                        <p:tav tm="100000">
                                          <p:val>
                                            <p:strVal val="#ppt_x"/>
                                          </p:val>
                                        </p:tav>
                                      </p:tavLst>
                                    </p:anim>
                                    <p:anim calcmode="lin" valueType="num">
                                      <p:cBhvr additive="base">
                                        <p:cTn id="84" dur="500" fill="hold"/>
                                        <p:tgtEl>
                                          <p:spTgt spid="9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additive="base">
                                        <p:cTn id="87" dur="500" fill="hold"/>
                                        <p:tgtEl>
                                          <p:spTgt spid="97"/>
                                        </p:tgtEl>
                                        <p:attrNameLst>
                                          <p:attrName>ppt_x</p:attrName>
                                        </p:attrNameLst>
                                      </p:cBhvr>
                                      <p:tavLst>
                                        <p:tav tm="0">
                                          <p:val>
                                            <p:strVal val="#ppt_x"/>
                                          </p:val>
                                        </p:tav>
                                        <p:tav tm="100000">
                                          <p:val>
                                            <p:strVal val="#ppt_x"/>
                                          </p:val>
                                        </p:tav>
                                      </p:tavLst>
                                    </p:anim>
                                    <p:anim calcmode="lin" valueType="num">
                                      <p:cBhvr additive="base">
                                        <p:cTn id="88" dur="500" fill="hold"/>
                                        <p:tgtEl>
                                          <p:spTgt spid="9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ppt_x"/>
                                          </p:val>
                                        </p:tav>
                                        <p:tav tm="100000">
                                          <p:val>
                                            <p:strVal val="#ppt_x"/>
                                          </p:val>
                                        </p:tav>
                                      </p:tavLst>
                                    </p:anim>
                                    <p:anim calcmode="lin" valueType="num">
                                      <p:cBhvr additive="base">
                                        <p:cTn id="92" dur="500" fill="hold"/>
                                        <p:tgtEl>
                                          <p:spTgt spid="9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additive="base">
                                        <p:cTn id="95" dur="500" fill="hold"/>
                                        <p:tgtEl>
                                          <p:spTgt spid="99"/>
                                        </p:tgtEl>
                                        <p:attrNameLst>
                                          <p:attrName>ppt_x</p:attrName>
                                        </p:attrNameLst>
                                      </p:cBhvr>
                                      <p:tavLst>
                                        <p:tav tm="0">
                                          <p:val>
                                            <p:strVal val="#ppt_x"/>
                                          </p:val>
                                        </p:tav>
                                        <p:tav tm="100000">
                                          <p:val>
                                            <p:strVal val="#ppt_x"/>
                                          </p:val>
                                        </p:tav>
                                      </p:tavLst>
                                    </p:anim>
                                    <p:anim calcmode="lin" valueType="num">
                                      <p:cBhvr additive="base">
                                        <p:cTn id="96" dur="500" fill="hold"/>
                                        <p:tgtEl>
                                          <p:spTgt spid="9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additive="base">
                                        <p:cTn id="99" dur="500" fill="hold"/>
                                        <p:tgtEl>
                                          <p:spTgt spid="100"/>
                                        </p:tgtEl>
                                        <p:attrNameLst>
                                          <p:attrName>ppt_x</p:attrName>
                                        </p:attrNameLst>
                                      </p:cBhvr>
                                      <p:tavLst>
                                        <p:tav tm="0">
                                          <p:val>
                                            <p:strVal val="#ppt_x"/>
                                          </p:val>
                                        </p:tav>
                                        <p:tav tm="100000">
                                          <p:val>
                                            <p:strVal val="#ppt_x"/>
                                          </p:val>
                                        </p:tav>
                                      </p:tavLst>
                                    </p:anim>
                                    <p:anim calcmode="lin" valueType="num">
                                      <p:cBhvr additive="base">
                                        <p:cTn id="100" dur="500" fill="hold"/>
                                        <p:tgtEl>
                                          <p:spTgt spid="10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additive="base">
                                        <p:cTn id="103" dur="500" fill="hold"/>
                                        <p:tgtEl>
                                          <p:spTgt spid="101"/>
                                        </p:tgtEl>
                                        <p:attrNameLst>
                                          <p:attrName>ppt_x</p:attrName>
                                        </p:attrNameLst>
                                      </p:cBhvr>
                                      <p:tavLst>
                                        <p:tav tm="0">
                                          <p:val>
                                            <p:strVal val="#ppt_x"/>
                                          </p:val>
                                        </p:tav>
                                        <p:tav tm="100000">
                                          <p:val>
                                            <p:strVal val="#ppt_x"/>
                                          </p:val>
                                        </p:tav>
                                      </p:tavLst>
                                    </p:anim>
                                    <p:anim calcmode="lin" valueType="num">
                                      <p:cBhvr additive="base">
                                        <p:cTn id="104" dur="500" fill="hold"/>
                                        <p:tgtEl>
                                          <p:spTgt spid="101"/>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2"/>
                                        </p:tgtEl>
                                        <p:attrNameLst>
                                          <p:attrName>style.visibility</p:attrName>
                                        </p:attrNameLst>
                                      </p:cBhvr>
                                      <p:to>
                                        <p:strVal val="visible"/>
                                      </p:to>
                                    </p:set>
                                    <p:anim calcmode="lin" valueType="num">
                                      <p:cBhvr additive="base">
                                        <p:cTn id="107" dur="500" fill="hold"/>
                                        <p:tgtEl>
                                          <p:spTgt spid="102"/>
                                        </p:tgtEl>
                                        <p:attrNameLst>
                                          <p:attrName>ppt_x</p:attrName>
                                        </p:attrNameLst>
                                      </p:cBhvr>
                                      <p:tavLst>
                                        <p:tav tm="0">
                                          <p:val>
                                            <p:strVal val="#ppt_x"/>
                                          </p:val>
                                        </p:tav>
                                        <p:tav tm="100000">
                                          <p:val>
                                            <p:strVal val="#ppt_x"/>
                                          </p:val>
                                        </p:tav>
                                      </p:tavLst>
                                    </p:anim>
                                    <p:anim calcmode="lin" valueType="num">
                                      <p:cBhvr additive="base">
                                        <p:cTn id="108" dur="500" fill="hold"/>
                                        <p:tgtEl>
                                          <p:spTgt spid="102"/>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03"/>
                                        </p:tgtEl>
                                        <p:attrNameLst>
                                          <p:attrName>style.visibility</p:attrName>
                                        </p:attrNameLst>
                                      </p:cBhvr>
                                      <p:to>
                                        <p:strVal val="visible"/>
                                      </p:to>
                                    </p:set>
                                    <p:anim calcmode="lin" valueType="num">
                                      <p:cBhvr additive="base">
                                        <p:cTn id="111" dur="500" fill="hold"/>
                                        <p:tgtEl>
                                          <p:spTgt spid="103"/>
                                        </p:tgtEl>
                                        <p:attrNameLst>
                                          <p:attrName>ppt_x</p:attrName>
                                        </p:attrNameLst>
                                      </p:cBhvr>
                                      <p:tavLst>
                                        <p:tav tm="0">
                                          <p:val>
                                            <p:strVal val="#ppt_x"/>
                                          </p:val>
                                        </p:tav>
                                        <p:tav tm="100000">
                                          <p:val>
                                            <p:strVal val="#ppt_x"/>
                                          </p:val>
                                        </p:tav>
                                      </p:tavLst>
                                    </p:anim>
                                    <p:anim calcmode="lin" valueType="num">
                                      <p:cBhvr additive="base">
                                        <p:cTn id="112" dur="500" fill="hold"/>
                                        <p:tgtEl>
                                          <p:spTgt spid="10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4"/>
                                        </p:tgtEl>
                                        <p:attrNameLst>
                                          <p:attrName>style.visibility</p:attrName>
                                        </p:attrNameLst>
                                      </p:cBhvr>
                                      <p:to>
                                        <p:strVal val="visible"/>
                                      </p:to>
                                    </p:set>
                                    <p:anim calcmode="lin" valueType="num">
                                      <p:cBhvr additive="base">
                                        <p:cTn id="115" dur="500" fill="hold"/>
                                        <p:tgtEl>
                                          <p:spTgt spid="104"/>
                                        </p:tgtEl>
                                        <p:attrNameLst>
                                          <p:attrName>ppt_x</p:attrName>
                                        </p:attrNameLst>
                                      </p:cBhvr>
                                      <p:tavLst>
                                        <p:tav tm="0">
                                          <p:val>
                                            <p:strVal val="#ppt_x"/>
                                          </p:val>
                                        </p:tav>
                                        <p:tav tm="100000">
                                          <p:val>
                                            <p:strVal val="#ppt_x"/>
                                          </p:val>
                                        </p:tav>
                                      </p:tavLst>
                                    </p:anim>
                                    <p:anim calcmode="lin" valueType="num">
                                      <p:cBhvr additive="base">
                                        <p:cTn id="116" dur="500" fill="hold"/>
                                        <p:tgtEl>
                                          <p:spTgt spid="10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05"/>
                                        </p:tgtEl>
                                        <p:attrNameLst>
                                          <p:attrName>style.visibility</p:attrName>
                                        </p:attrNameLst>
                                      </p:cBhvr>
                                      <p:to>
                                        <p:strVal val="visible"/>
                                      </p:to>
                                    </p:set>
                                    <p:anim calcmode="lin" valueType="num">
                                      <p:cBhvr additive="base">
                                        <p:cTn id="119" dur="500" fill="hold"/>
                                        <p:tgtEl>
                                          <p:spTgt spid="105"/>
                                        </p:tgtEl>
                                        <p:attrNameLst>
                                          <p:attrName>ppt_x</p:attrName>
                                        </p:attrNameLst>
                                      </p:cBhvr>
                                      <p:tavLst>
                                        <p:tav tm="0">
                                          <p:val>
                                            <p:strVal val="#ppt_x"/>
                                          </p:val>
                                        </p:tav>
                                        <p:tav tm="100000">
                                          <p:val>
                                            <p:strVal val="#ppt_x"/>
                                          </p:val>
                                        </p:tav>
                                      </p:tavLst>
                                    </p:anim>
                                    <p:anim calcmode="lin" valueType="num">
                                      <p:cBhvr additive="base">
                                        <p:cTn id="120" dur="500" fill="hold"/>
                                        <p:tgtEl>
                                          <p:spTgt spid="10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6"/>
                                        </p:tgtEl>
                                        <p:attrNameLst>
                                          <p:attrName>style.visibility</p:attrName>
                                        </p:attrNameLst>
                                      </p:cBhvr>
                                      <p:to>
                                        <p:strVal val="visible"/>
                                      </p:to>
                                    </p:set>
                                    <p:anim calcmode="lin" valueType="num">
                                      <p:cBhvr additive="base">
                                        <p:cTn id="123" dur="500" fill="hold"/>
                                        <p:tgtEl>
                                          <p:spTgt spid="106"/>
                                        </p:tgtEl>
                                        <p:attrNameLst>
                                          <p:attrName>ppt_x</p:attrName>
                                        </p:attrNameLst>
                                      </p:cBhvr>
                                      <p:tavLst>
                                        <p:tav tm="0">
                                          <p:val>
                                            <p:strVal val="#ppt_x"/>
                                          </p:val>
                                        </p:tav>
                                        <p:tav tm="100000">
                                          <p:val>
                                            <p:strVal val="#ppt_x"/>
                                          </p:val>
                                        </p:tav>
                                      </p:tavLst>
                                    </p:anim>
                                    <p:anim calcmode="lin" valueType="num">
                                      <p:cBhvr additive="base">
                                        <p:cTn id="124" dur="500" fill="hold"/>
                                        <p:tgtEl>
                                          <p:spTgt spid="106"/>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07"/>
                                        </p:tgtEl>
                                        <p:attrNameLst>
                                          <p:attrName>style.visibility</p:attrName>
                                        </p:attrNameLst>
                                      </p:cBhvr>
                                      <p:to>
                                        <p:strVal val="visible"/>
                                      </p:to>
                                    </p:set>
                                    <p:anim calcmode="lin" valueType="num">
                                      <p:cBhvr additive="base">
                                        <p:cTn id="127" dur="500" fill="hold"/>
                                        <p:tgtEl>
                                          <p:spTgt spid="107"/>
                                        </p:tgtEl>
                                        <p:attrNameLst>
                                          <p:attrName>ppt_x</p:attrName>
                                        </p:attrNameLst>
                                      </p:cBhvr>
                                      <p:tavLst>
                                        <p:tav tm="0">
                                          <p:val>
                                            <p:strVal val="#ppt_x"/>
                                          </p:val>
                                        </p:tav>
                                        <p:tav tm="100000">
                                          <p:val>
                                            <p:strVal val="#ppt_x"/>
                                          </p:val>
                                        </p:tav>
                                      </p:tavLst>
                                    </p:anim>
                                    <p:anim calcmode="lin" valueType="num">
                                      <p:cBhvr additive="base">
                                        <p:cTn id="12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50" grpId="0"/>
      <p:bldP spid="51" grpId="0"/>
      <p:bldP spid="54" grpId="0"/>
      <p:bldP spid="55" grpId="0"/>
      <p:bldP spid="57" grpId="0"/>
      <p:bldP spid="69" grpId="0"/>
      <p:bldP spid="70" grpId="0"/>
      <p:bldP spid="75" grpId="0"/>
      <p:bldP spid="78" grpId="0"/>
      <p:bldP spid="95" grpId="0"/>
      <p:bldP spid="96" grpId="0" animBg="1"/>
      <p:bldP spid="97" grpId="0" animBg="1"/>
      <p:bldP spid="99" grpId="0" animBg="1"/>
      <p:bldP spid="101" grpId="0" animBg="1"/>
      <p:bldP spid="104" grpId="0" animBg="1"/>
      <p:bldP spid="10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457200" y="49188"/>
            <a:ext cx="8229600" cy="952500"/>
          </a:xfrm>
        </p:spPr>
        <p:txBody>
          <a:bodyPr>
            <a:normAutofit/>
          </a:bodyPr>
          <a:lstStyle/>
          <a:p>
            <a:r>
              <a:rPr lang="en-US" sz="2200" dirty="0"/>
              <a:t>Who are the Persuadable Consumers?</a:t>
            </a:r>
            <a:endParaRPr lang="en-CA" sz="2200" dirty="0"/>
          </a:p>
        </p:txBody>
      </p:sp>
      <p:pic>
        <p:nvPicPr>
          <p:cNvPr id="8" name="Picture 2" descr="Image result for yes no icon">
            <a:extLst>
              <a:ext uri="{FF2B5EF4-FFF2-40B4-BE49-F238E27FC236}">
                <a16:creationId xmlns:a16="http://schemas.microsoft.com/office/drawing/2014/main" id="{00586FA4-02C4-4349-AC98-A53A188CA437}"/>
              </a:ext>
            </a:extLst>
          </p:cNvPr>
          <p:cNvPicPr>
            <a:picLocks noChangeAspect="1" noChangeArrowheads="1"/>
          </p:cNvPicPr>
          <p:nvPr/>
        </p:nvPicPr>
        <p:blipFill rotWithShape="1">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7675" r="26744" b="47177"/>
          <a:stretch/>
        </p:blipFill>
        <p:spPr bwMode="auto">
          <a:xfrm>
            <a:off x="8118054" y="205679"/>
            <a:ext cx="797346" cy="4851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4E0811A-5B1D-5247-AB4F-472155EAF2A8}"/>
              </a:ext>
            </a:extLst>
          </p:cNvPr>
          <p:cNvSpPr/>
          <p:nvPr/>
        </p:nvSpPr>
        <p:spPr>
          <a:xfrm>
            <a:off x="585785" y="914400"/>
            <a:ext cx="3418737" cy="4739759"/>
          </a:xfrm>
          <a:prstGeom prst="rect">
            <a:avLst/>
          </a:prstGeom>
        </p:spPr>
        <p:txBody>
          <a:bodyPr wrap="square">
            <a:spAutoFit/>
          </a:bodyPr>
          <a:lstStyle/>
          <a:p>
            <a:pPr>
              <a:spcAft>
                <a:spcPts val="600"/>
              </a:spcAft>
            </a:pPr>
            <a:r>
              <a:rPr lang="en-US" sz="1400" b="1" dirty="0">
                <a:solidFill>
                  <a:srgbClr val="000000"/>
                </a:solidFill>
              </a:rPr>
              <a:t>Consumption Behavior</a:t>
            </a:r>
          </a:p>
          <a:p>
            <a:pPr marL="171450" indent="-171450">
              <a:spcAft>
                <a:spcPts val="600"/>
              </a:spcAft>
              <a:buFont typeface="Arial" panose="020B0604020202020204" pitchFamily="34" charset="0"/>
              <a:buChar char="•"/>
            </a:pPr>
            <a:r>
              <a:rPr lang="en-US" sz="1300" b="1" dirty="0">
                <a:solidFill>
                  <a:srgbClr val="000000"/>
                </a:solidFill>
              </a:rPr>
              <a:t>Persuadable Consumers largest segment </a:t>
            </a:r>
            <a:r>
              <a:rPr lang="en-US" sz="1300" dirty="0">
                <a:solidFill>
                  <a:srgbClr val="000000"/>
                </a:solidFill>
              </a:rPr>
              <a:t>of consumers in all markets, except in TW.</a:t>
            </a:r>
          </a:p>
          <a:p>
            <a:pPr marL="171450" indent="-171450">
              <a:spcAft>
                <a:spcPts val="600"/>
              </a:spcAft>
              <a:buFont typeface="Arial" panose="020B0604020202020204" pitchFamily="34" charset="0"/>
              <a:buChar char="•"/>
            </a:pPr>
            <a:r>
              <a:rPr lang="en-US" sz="1300" dirty="0">
                <a:solidFill>
                  <a:srgbClr val="000000"/>
                </a:solidFill>
              </a:rPr>
              <a:t>They are </a:t>
            </a:r>
            <a:r>
              <a:rPr lang="en-US" sz="1300" b="1" dirty="0">
                <a:solidFill>
                  <a:srgbClr val="000000"/>
                </a:solidFill>
              </a:rPr>
              <a:t>mostly occasional consumers</a:t>
            </a:r>
            <a:r>
              <a:rPr lang="en-US" sz="1300" dirty="0">
                <a:solidFill>
                  <a:srgbClr val="000000"/>
                </a:solidFill>
              </a:rPr>
              <a:t>, and have consumed shark fin soup at weddings and at restaurants (or at friends reunions in mainland China).</a:t>
            </a:r>
          </a:p>
          <a:p>
            <a:pPr marL="171450" indent="-171450">
              <a:spcAft>
                <a:spcPts val="600"/>
              </a:spcAft>
              <a:buFont typeface="Arial" panose="020B0604020202020204" pitchFamily="34" charset="0"/>
              <a:buChar char="•"/>
            </a:pPr>
            <a:r>
              <a:rPr lang="en-US" sz="1300" dirty="0">
                <a:solidFill>
                  <a:srgbClr val="000000"/>
                </a:solidFill>
              </a:rPr>
              <a:t>Seven in ten intend to consume less shark fin soup in the future.</a:t>
            </a:r>
          </a:p>
          <a:p>
            <a:pPr>
              <a:spcAft>
                <a:spcPts val="600"/>
              </a:spcAft>
            </a:pPr>
            <a:endParaRPr lang="en-US" sz="500" b="1" dirty="0">
              <a:solidFill>
                <a:srgbClr val="95C21E"/>
              </a:solidFill>
            </a:endParaRPr>
          </a:p>
          <a:p>
            <a:pPr>
              <a:spcAft>
                <a:spcPts val="600"/>
              </a:spcAft>
            </a:pPr>
            <a:r>
              <a:rPr lang="en-US" sz="1400" b="1" dirty="0">
                <a:solidFill>
                  <a:srgbClr val="000000"/>
                </a:solidFill>
              </a:rPr>
              <a:t>Opinion</a:t>
            </a:r>
            <a:endParaRPr lang="en-US" sz="1400" dirty="0">
              <a:solidFill>
                <a:srgbClr val="000000"/>
              </a:solidFill>
            </a:endParaRPr>
          </a:p>
          <a:p>
            <a:pPr marL="171450" indent="-171450">
              <a:spcAft>
                <a:spcPts val="600"/>
              </a:spcAft>
              <a:buFont typeface="Arial" panose="020B0604020202020204" pitchFamily="34" charset="0"/>
              <a:buChar char="•"/>
            </a:pPr>
            <a:r>
              <a:rPr lang="en-US" sz="1300" dirty="0">
                <a:solidFill>
                  <a:srgbClr val="000000"/>
                </a:solidFill>
              </a:rPr>
              <a:t>While </a:t>
            </a:r>
            <a:r>
              <a:rPr lang="en-US" sz="1300" b="1" dirty="0">
                <a:solidFill>
                  <a:srgbClr val="000000"/>
                </a:solidFill>
              </a:rPr>
              <a:t>peer pressure and tradition </a:t>
            </a:r>
            <a:r>
              <a:rPr lang="en-US" sz="1300" dirty="0">
                <a:solidFill>
                  <a:srgbClr val="000000"/>
                </a:solidFill>
              </a:rPr>
              <a:t>are their main drivers of consumption, they also consume because they appreciate the</a:t>
            </a:r>
            <a:r>
              <a:rPr lang="en-US" sz="1300" b="1" dirty="0">
                <a:solidFill>
                  <a:srgbClr val="000000"/>
                </a:solidFill>
              </a:rPr>
              <a:t> “good” taste of shark fin soup. </a:t>
            </a:r>
          </a:p>
          <a:p>
            <a:pPr marL="171450" indent="-171450">
              <a:spcAft>
                <a:spcPts val="600"/>
              </a:spcAft>
              <a:buFont typeface="Arial" panose="020B0604020202020204" pitchFamily="34" charset="0"/>
              <a:buChar char="•"/>
            </a:pPr>
            <a:r>
              <a:rPr lang="en-US" sz="1300" dirty="0">
                <a:solidFill>
                  <a:srgbClr val="000000"/>
                </a:solidFill>
              </a:rPr>
              <a:t>The </a:t>
            </a:r>
            <a:r>
              <a:rPr lang="en-US" sz="1300" b="1" dirty="0">
                <a:solidFill>
                  <a:srgbClr val="000000"/>
                </a:solidFill>
              </a:rPr>
              <a:t>message on extinction strongly resonates </a:t>
            </a:r>
            <a:r>
              <a:rPr lang="en-US" sz="1300" dirty="0">
                <a:solidFill>
                  <a:srgbClr val="000000"/>
                </a:solidFill>
              </a:rPr>
              <a:t>(as prompted in the survey) amongst them, and they mostly trust the government to deliver messages, but are also sensitive to word of mouth (from family and friends).</a:t>
            </a:r>
          </a:p>
        </p:txBody>
      </p:sp>
      <p:sp>
        <p:nvSpPr>
          <p:cNvPr id="113" name="Rectangle 112">
            <a:extLst>
              <a:ext uri="{FF2B5EF4-FFF2-40B4-BE49-F238E27FC236}">
                <a16:creationId xmlns:a16="http://schemas.microsoft.com/office/drawing/2014/main" id="{C6CDBC39-146B-2F4A-8581-4292DC0F4BB4}"/>
              </a:ext>
            </a:extLst>
          </p:cNvPr>
          <p:cNvSpPr/>
          <p:nvPr/>
        </p:nvSpPr>
        <p:spPr>
          <a:xfrm>
            <a:off x="4200959" y="982807"/>
            <a:ext cx="4943041" cy="4076700"/>
          </a:xfrm>
          <a:prstGeom prst="rect">
            <a:avLst/>
          </a:prstGeom>
          <a:solidFill>
            <a:srgbClr val="BECCD3">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114" name="Straight Connector 113">
            <a:extLst>
              <a:ext uri="{FF2B5EF4-FFF2-40B4-BE49-F238E27FC236}">
                <a16:creationId xmlns:a16="http://schemas.microsoft.com/office/drawing/2014/main" id="{014ADFA0-6CBB-2D42-95C7-298135046F0E}"/>
              </a:ext>
            </a:extLst>
          </p:cNvPr>
          <p:cNvCxnSpPr>
            <a:cxnSpLocks/>
          </p:cNvCxnSpPr>
          <p:nvPr/>
        </p:nvCxnSpPr>
        <p:spPr>
          <a:xfrm>
            <a:off x="4724400" y="3009900"/>
            <a:ext cx="3953296" cy="0"/>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A6EF284-6F80-1446-880B-EE2DD0847AE1}"/>
              </a:ext>
            </a:extLst>
          </p:cNvPr>
          <p:cNvCxnSpPr>
            <a:cxnSpLocks/>
          </p:cNvCxnSpPr>
          <p:nvPr/>
        </p:nvCxnSpPr>
        <p:spPr>
          <a:xfrm>
            <a:off x="6701048" y="1203614"/>
            <a:ext cx="0" cy="363508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6" name="Picture 115">
            <a:extLst>
              <a:ext uri="{FF2B5EF4-FFF2-40B4-BE49-F238E27FC236}">
                <a16:creationId xmlns:a16="http://schemas.microsoft.com/office/drawing/2014/main" id="{C72D575A-A2CB-DD45-B774-FF0C05B594F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53982" y="2270472"/>
            <a:ext cx="402806" cy="402806"/>
          </a:xfrm>
          <a:prstGeom prst="rect">
            <a:avLst/>
          </a:prstGeom>
        </p:spPr>
      </p:pic>
      <p:sp>
        <p:nvSpPr>
          <p:cNvPr id="117" name="Rectangle 116">
            <a:extLst>
              <a:ext uri="{FF2B5EF4-FFF2-40B4-BE49-F238E27FC236}">
                <a16:creationId xmlns:a16="http://schemas.microsoft.com/office/drawing/2014/main" id="{EBA0754B-F792-BF43-9DEE-A49A43625A90}"/>
              </a:ext>
            </a:extLst>
          </p:cNvPr>
          <p:cNvSpPr/>
          <p:nvPr/>
        </p:nvSpPr>
        <p:spPr>
          <a:xfrm>
            <a:off x="7213064" y="2684846"/>
            <a:ext cx="1113801"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7</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out</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of</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10</a:t>
            </a:r>
            <a:endParaRPr lang="en-US" sz="900" dirty="0">
              <a:solidFill>
                <a:schemeClr val="accent6">
                  <a:lumMod val="50000"/>
                </a:schemeClr>
              </a:solidFill>
              <a:ea typeface="Times New Roman" charset="0"/>
              <a:cs typeface="Times New Roman" charset="0"/>
            </a:endParaRPr>
          </a:p>
        </p:txBody>
      </p:sp>
      <p:pic>
        <p:nvPicPr>
          <p:cNvPr id="118" name="Picture 117">
            <a:extLst>
              <a:ext uri="{FF2B5EF4-FFF2-40B4-BE49-F238E27FC236}">
                <a16:creationId xmlns:a16="http://schemas.microsoft.com/office/drawing/2014/main" id="{3A38C624-94A0-D140-B70D-3C55253C0AF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07781" y="2270472"/>
            <a:ext cx="402806" cy="402806"/>
          </a:xfrm>
          <a:prstGeom prst="rect">
            <a:avLst/>
          </a:prstGeom>
        </p:spPr>
      </p:pic>
      <p:pic>
        <p:nvPicPr>
          <p:cNvPr id="119" name="Picture 118">
            <a:extLst>
              <a:ext uri="{FF2B5EF4-FFF2-40B4-BE49-F238E27FC236}">
                <a16:creationId xmlns:a16="http://schemas.microsoft.com/office/drawing/2014/main" id="{4AA3A6DE-AF95-9B40-85B9-653FAB821CA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66971" y="2270472"/>
            <a:ext cx="402806" cy="402806"/>
          </a:xfrm>
          <a:prstGeom prst="rect">
            <a:avLst/>
          </a:prstGeom>
        </p:spPr>
      </p:pic>
      <p:pic>
        <p:nvPicPr>
          <p:cNvPr id="120" name="Picture 119">
            <a:extLst>
              <a:ext uri="{FF2B5EF4-FFF2-40B4-BE49-F238E27FC236}">
                <a16:creationId xmlns:a16="http://schemas.microsoft.com/office/drawing/2014/main" id="{87F60E62-4BA9-B646-9653-FB0FF50E4E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84229" y="1819739"/>
            <a:ext cx="403200" cy="403200"/>
          </a:xfrm>
          <a:prstGeom prst="rect">
            <a:avLst/>
          </a:prstGeom>
        </p:spPr>
      </p:pic>
      <p:pic>
        <p:nvPicPr>
          <p:cNvPr id="121" name="Picture 120">
            <a:extLst>
              <a:ext uri="{FF2B5EF4-FFF2-40B4-BE49-F238E27FC236}">
                <a16:creationId xmlns:a16="http://schemas.microsoft.com/office/drawing/2014/main" id="{62F694C2-B7CE-484E-916B-59EB32D228D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27387" y="1819739"/>
            <a:ext cx="403200" cy="403200"/>
          </a:xfrm>
          <a:prstGeom prst="rect">
            <a:avLst/>
          </a:prstGeom>
        </p:spPr>
      </p:pic>
      <p:pic>
        <p:nvPicPr>
          <p:cNvPr id="122" name="Picture 121">
            <a:extLst>
              <a:ext uri="{FF2B5EF4-FFF2-40B4-BE49-F238E27FC236}">
                <a16:creationId xmlns:a16="http://schemas.microsoft.com/office/drawing/2014/main" id="{BD4724D5-9273-A441-B294-13BB4DC03A9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67945" y="1819739"/>
            <a:ext cx="403200" cy="403200"/>
          </a:xfrm>
          <a:prstGeom prst="rect">
            <a:avLst/>
          </a:prstGeom>
        </p:spPr>
      </p:pic>
      <p:pic>
        <p:nvPicPr>
          <p:cNvPr id="123" name="Picture 122">
            <a:extLst>
              <a:ext uri="{FF2B5EF4-FFF2-40B4-BE49-F238E27FC236}">
                <a16:creationId xmlns:a16="http://schemas.microsoft.com/office/drawing/2014/main" id="{5319AD4E-3166-F74B-AE42-02FB2AC07D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11103" y="1819739"/>
            <a:ext cx="403200" cy="403200"/>
          </a:xfrm>
          <a:prstGeom prst="rect">
            <a:avLst/>
          </a:prstGeom>
        </p:spPr>
      </p:pic>
      <p:pic>
        <p:nvPicPr>
          <p:cNvPr id="124" name="Picture 123">
            <a:extLst>
              <a:ext uri="{FF2B5EF4-FFF2-40B4-BE49-F238E27FC236}">
                <a16:creationId xmlns:a16="http://schemas.microsoft.com/office/drawing/2014/main" id="{5A536D58-973E-414D-8A89-31E74FB3FC1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051661" y="1819739"/>
            <a:ext cx="403200" cy="403200"/>
          </a:xfrm>
          <a:prstGeom prst="rect">
            <a:avLst/>
          </a:prstGeom>
        </p:spPr>
      </p:pic>
      <p:pic>
        <p:nvPicPr>
          <p:cNvPr id="125" name="Picture 124">
            <a:extLst>
              <a:ext uri="{FF2B5EF4-FFF2-40B4-BE49-F238E27FC236}">
                <a16:creationId xmlns:a16="http://schemas.microsoft.com/office/drawing/2014/main" id="{9083FFC1-E861-134E-BE1B-C2E403990C0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83153" y="2270275"/>
            <a:ext cx="403200" cy="403200"/>
          </a:xfrm>
          <a:prstGeom prst="rect">
            <a:avLst/>
          </a:prstGeom>
        </p:spPr>
      </p:pic>
      <p:pic>
        <p:nvPicPr>
          <p:cNvPr id="126" name="Picture 125">
            <a:extLst>
              <a:ext uri="{FF2B5EF4-FFF2-40B4-BE49-F238E27FC236}">
                <a16:creationId xmlns:a16="http://schemas.microsoft.com/office/drawing/2014/main" id="{D41469F8-371D-B944-9723-98DF01A3807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26311" y="2270275"/>
            <a:ext cx="403200" cy="403200"/>
          </a:xfrm>
          <a:prstGeom prst="rect">
            <a:avLst/>
          </a:prstGeom>
        </p:spPr>
      </p:pic>
      <p:sp>
        <p:nvSpPr>
          <p:cNvPr id="127" name="Oval 126">
            <a:extLst>
              <a:ext uri="{FF2B5EF4-FFF2-40B4-BE49-F238E27FC236}">
                <a16:creationId xmlns:a16="http://schemas.microsoft.com/office/drawing/2014/main" id="{5165C331-62C9-3345-968E-042F9AC1620A}"/>
              </a:ext>
            </a:extLst>
          </p:cNvPr>
          <p:cNvSpPr/>
          <p:nvPr/>
        </p:nvSpPr>
        <p:spPr>
          <a:xfrm>
            <a:off x="5706559" y="1742029"/>
            <a:ext cx="744357" cy="74435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5165C331-62C9-3345-968E-042F9AC1620A}"/>
              </a:ext>
            </a:extLst>
          </p:cNvPr>
          <p:cNvSpPr/>
          <p:nvPr/>
        </p:nvSpPr>
        <p:spPr>
          <a:xfrm>
            <a:off x="4761384" y="1742029"/>
            <a:ext cx="744357" cy="74435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Picture 2" descr="Image result for wedding cake icon"/>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9694" y="1779017"/>
            <a:ext cx="571911" cy="57191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848603" y="1866621"/>
            <a:ext cx="436866" cy="436866"/>
          </a:xfrm>
          <a:prstGeom prst="rect">
            <a:avLst/>
          </a:prstGeom>
        </p:spPr>
      </p:pic>
      <p:sp>
        <p:nvSpPr>
          <p:cNvPr id="131" name="Oval 130">
            <a:extLst>
              <a:ext uri="{FF2B5EF4-FFF2-40B4-BE49-F238E27FC236}">
                <a16:creationId xmlns:a16="http://schemas.microsoft.com/office/drawing/2014/main" id="{5165C331-62C9-3345-968E-042F9AC1620A}"/>
              </a:ext>
            </a:extLst>
          </p:cNvPr>
          <p:cNvSpPr/>
          <p:nvPr/>
        </p:nvSpPr>
        <p:spPr>
          <a:xfrm>
            <a:off x="4761384" y="3529694"/>
            <a:ext cx="744357" cy="74435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5165C331-62C9-3345-968E-042F9AC1620A}"/>
              </a:ext>
            </a:extLst>
          </p:cNvPr>
          <p:cNvSpPr/>
          <p:nvPr/>
        </p:nvSpPr>
        <p:spPr>
          <a:xfrm>
            <a:off x="5691476" y="3534045"/>
            <a:ext cx="744357" cy="74435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Picture 132"/>
          <p:cNvPicPr>
            <a:picLocks noChangeAspect="1"/>
          </p:cNvPicPr>
          <p:nvPr/>
        </p:nvPicPr>
        <p:blipFill rotWithShape="1">
          <a:blip r:embed="rId8">
            <a:clrChange>
              <a:clrFrom>
                <a:srgbClr val="FFFFFF"/>
              </a:clrFrom>
              <a:clrTo>
                <a:srgbClr val="FFFFFF">
                  <a:alpha val="0"/>
                </a:srgbClr>
              </a:clrTo>
            </a:clrChange>
            <a:duotone>
              <a:schemeClr val="accent5">
                <a:shade val="45000"/>
                <a:satMod val="135000"/>
              </a:schemeClr>
              <a:prstClr val="white"/>
            </a:duotone>
          </a:blip>
          <a:srcRect l="14000" t="10001" r="10000" b="9999"/>
          <a:stretch/>
        </p:blipFill>
        <p:spPr>
          <a:xfrm>
            <a:off x="4805414" y="3539660"/>
            <a:ext cx="681762" cy="717644"/>
          </a:xfrm>
          <a:prstGeom prst="rect">
            <a:avLst/>
          </a:prstGeom>
        </p:spPr>
      </p:pic>
      <p:sp>
        <p:nvSpPr>
          <p:cNvPr id="134" name="Rectangle 133">
            <a:extLst>
              <a:ext uri="{FF2B5EF4-FFF2-40B4-BE49-F238E27FC236}">
                <a16:creationId xmlns:a16="http://schemas.microsoft.com/office/drawing/2014/main" id="{61F9F0A0-E249-1345-B484-E130654D8A41}"/>
              </a:ext>
            </a:extLst>
          </p:cNvPr>
          <p:cNvSpPr/>
          <p:nvPr/>
        </p:nvSpPr>
        <p:spPr>
          <a:xfrm>
            <a:off x="4728772" y="4337614"/>
            <a:ext cx="818783" cy="507831"/>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Tradition </a:t>
            </a:r>
          </a:p>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(in Chinese culture)</a:t>
            </a:r>
            <a:endParaRPr lang="en-US" sz="900" dirty="0">
              <a:solidFill>
                <a:schemeClr val="accent6">
                  <a:lumMod val="50000"/>
                </a:schemeClr>
              </a:solidFill>
              <a:ea typeface="Times New Roman" charset="0"/>
              <a:cs typeface="Times New Roman" charset="0"/>
            </a:endParaRPr>
          </a:p>
        </p:txBody>
      </p:sp>
      <p:sp>
        <p:nvSpPr>
          <p:cNvPr id="135" name="Rectangle 134">
            <a:extLst>
              <a:ext uri="{FF2B5EF4-FFF2-40B4-BE49-F238E27FC236}">
                <a16:creationId xmlns:a16="http://schemas.microsoft.com/office/drawing/2014/main" id="{C07178A2-E882-0C45-B20A-7A9CA8EB02CC}"/>
              </a:ext>
            </a:extLst>
          </p:cNvPr>
          <p:cNvSpPr/>
          <p:nvPr/>
        </p:nvSpPr>
        <p:spPr>
          <a:xfrm>
            <a:off x="5410200" y="4335240"/>
            <a:ext cx="1273804"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Uniqueness </a:t>
            </a:r>
          </a:p>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(Quality, Taste)</a:t>
            </a:r>
            <a:endParaRPr lang="en-US" sz="900" dirty="0">
              <a:solidFill>
                <a:schemeClr val="accent6">
                  <a:lumMod val="50000"/>
                </a:schemeClr>
              </a:solidFill>
              <a:ea typeface="Times New Roman" charset="0"/>
              <a:cs typeface="Times New Roman" charset="0"/>
            </a:endParaRPr>
          </a:p>
        </p:txBody>
      </p:sp>
      <p:sp>
        <p:nvSpPr>
          <p:cNvPr id="136" name="TextBox 135">
            <a:extLst>
              <a:ext uri="{FF2B5EF4-FFF2-40B4-BE49-F238E27FC236}">
                <a16:creationId xmlns:a16="http://schemas.microsoft.com/office/drawing/2014/main" id="{15BF4AFC-3990-5D49-BF58-E600BFAA2BAE}"/>
              </a:ext>
            </a:extLst>
          </p:cNvPr>
          <p:cNvSpPr txBox="1"/>
          <p:nvPr/>
        </p:nvSpPr>
        <p:spPr>
          <a:xfrm>
            <a:off x="4427002" y="1246280"/>
            <a:ext cx="2201402" cy="461665"/>
          </a:xfrm>
          <a:prstGeom prst="rect">
            <a:avLst/>
          </a:prstGeom>
          <a:noFill/>
        </p:spPr>
        <p:txBody>
          <a:bodyPr wrap="squar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 Occasions of Consumption</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137" name="TextBox 136">
            <a:extLst>
              <a:ext uri="{FF2B5EF4-FFF2-40B4-BE49-F238E27FC236}">
                <a16:creationId xmlns:a16="http://schemas.microsoft.com/office/drawing/2014/main" id="{A7B815A4-3C72-3541-AB90-F84F2CD345E3}"/>
              </a:ext>
            </a:extLst>
          </p:cNvPr>
          <p:cNvSpPr txBox="1"/>
          <p:nvPr/>
        </p:nvSpPr>
        <p:spPr>
          <a:xfrm>
            <a:off x="6700601" y="1254563"/>
            <a:ext cx="2138727" cy="461665"/>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Intention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to</a:t>
            </a:r>
            <a:endParaRPr lang="en-HK" altLang="zh-TW" sz="1200" dirty="0">
              <a:solidFill>
                <a:schemeClr val="accent6">
                  <a:lumMod val="50000"/>
                </a:schemeClr>
              </a:solidFill>
              <a:latin typeface="Franklin Gothic Medium Cond" charset="0"/>
              <a:ea typeface="Franklin Gothic Medium Cond" charset="0"/>
              <a:cs typeface="Franklin Gothic Medium Cond" charset="0"/>
            </a:endParaRPr>
          </a:p>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Consume</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b="1" dirty="0">
                <a:solidFill>
                  <a:schemeClr val="accent6">
                    <a:lumMod val="50000"/>
                  </a:schemeClr>
                </a:solidFill>
                <a:latin typeface="Franklin Gothic Medium Cond" charset="0"/>
                <a:ea typeface="Franklin Gothic Medium Cond" charset="0"/>
                <a:cs typeface="Franklin Gothic Medium Cond" charset="0"/>
              </a:rPr>
              <a:t>Less</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the</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Future</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138" name="Rectangle 137">
            <a:extLst>
              <a:ext uri="{FF2B5EF4-FFF2-40B4-BE49-F238E27FC236}">
                <a16:creationId xmlns:a16="http://schemas.microsoft.com/office/drawing/2014/main" id="{F06CF588-81E8-8E44-82E5-B1023E83377B}"/>
              </a:ext>
            </a:extLst>
          </p:cNvPr>
          <p:cNvSpPr/>
          <p:nvPr/>
        </p:nvSpPr>
        <p:spPr>
          <a:xfrm>
            <a:off x="4734130" y="2503757"/>
            <a:ext cx="818783"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Wedding banquets</a:t>
            </a:r>
            <a:endParaRPr lang="en-US" sz="900" dirty="0">
              <a:solidFill>
                <a:schemeClr val="accent6">
                  <a:lumMod val="50000"/>
                </a:schemeClr>
              </a:solidFill>
              <a:ea typeface="Times New Roman" charset="0"/>
              <a:cs typeface="Times New Roman" charset="0"/>
            </a:endParaRPr>
          </a:p>
        </p:txBody>
      </p:sp>
      <p:sp>
        <p:nvSpPr>
          <p:cNvPr id="139" name="Rectangle 138">
            <a:extLst>
              <a:ext uri="{FF2B5EF4-FFF2-40B4-BE49-F238E27FC236}">
                <a16:creationId xmlns:a16="http://schemas.microsoft.com/office/drawing/2014/main" id="{E74130B6-F049-1E49-A8C8-DC65C2DC0203}"/>
              </a:ext>
            </a:extLst>
          </p:cNvPr>
          <p:cNvSpPr/>
          <p:nvPr/>
        </p:nvSpPr>
        <p:spPr>
          <a:xfrm>
            <a:off x="5589061" y="2488612"/>
            <a:ext cx="921845"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At a restaurant</a:t>
            </a:r>
            <a:endParaRPr lang="en-US" sz="900" dirty="0">
              <a:solidFill>
                <a:schemeClr val="accent6">
                  <a:lumMod val="50000"/>
                </a:schemeClr>
              </a:solidFill>
              <a:ea typeface="Times New Roman" charset="0"/>
              <a:cs typeface="Times New Roman" charset="0"/>
            </a:endParaRPr>
          </a:p>
        </p:txBody>
      </p:sp>
      <p:pic>
        <p:nvPicPr>
          <p:cNvPr id="140" name="Picture 139"/>
          <p:cNvPicPr>
            <a:picLocks noChangeAspect="1"/>
          </p:cNvPicPr>
          <p:nvPr/>
        </p:nvPicPr>
        <p:blipFill>
          <a:blip r:embed="rId9">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791273" y="3608407"/>
            <a:ext cx="535668" cy="535668"/>
          </a:xfrm>
          <a:prstGeom prst="rect">
            <a:avLst/>
          </a:prstGeom>
        </p:spPr>
      </p:pic>
      <p:sp>
        <p:nvSpPr>
          <p:cNvPr id="141" name="Rectangle 140">
            <a:extLst>
              <a:ext uri="{FF2B5EF4-FFF2-40B4-BE49-F238E27FC236}">
                <a16:creationId xmlns:a16="http://schemas.microsoft.com/office/drawing/2014/main" id="{74204F94-736C-2743-8757-E234BFC952B5}"/>
              </a:ext>
            </a:extLst>
          </p:cNvPr>
          <p:cNvSpPr/>
          <p:nvPr/>
        </p:nvSpPr>
        <p:spPr>
          <a:xfrm>
            <a:off x="6884222" y="4345426"/>
            <a:ext cx="892940"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Conservation</a:t>
            </a:r>
            <a:endParaRPr lang="en-US" sz="900" dirty="0">
              <a:solidFill>
                <a:schemeClr val="accent6">
                  <a:lumMod val="50000"/>
                </a:schemeClr>
              </a:solidFill>
              <a:ea typeface="Times New Roman" charset="0"/>
              <a:cs typeface="Times New Roman" charset="0"/>
            </a:endParaRPr>
          </a:p>
        </p:txBody>
      </p:sp>
      <p:sp>
        <p:nvSpPr>
          <p:cNvPr id="142" name="Rectangle 141">
            <a:extLst>
              <a:ext uri="{FF2B5EF4-FFF2-40B4-BE49-F238E27FC236}">
                <a16:creationId xmlns:a16="http://schemas.microsoft.com/office/drawing/2014/main" id="{F4948F88-8AE6-4C45-8996-9F3E150F6CB2}"/>
              </a:ext>
            </a:extLst>
          </p:cNvPr>
          <p:cNvSpPr/>
          <p:nvPr/>
        </p:nvSpPr>
        <p:spPr>
          <a:xfrm>
            <a:off x="7713490" y="4344608"/>
            <a:ext cx="1113801"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Cruelty</a:t>
            </a:r>
            <a:endParaRPr lang="en-US" sz="900" dirty="0">
              <a:solidFill>
                <a:schemeClr val="accent6">
                  <a:lumMod val="50000"/>
                </a:schemeClr>
              </a:solidFill>
              <a:ea typeface="Times New Roman" charset="0"/>
              <a:cs typeface="Times New Roman" charset="0"/>
            </a:endParaRPr>
          </a:p>
        </p:txBody>
      </p:sp>
      <p:sp>
        <p:nvSpPr>
          <p:cNvPr id="143" name="Oval 142">
            <a:extLst>
              <a:ext uri="{FF2B5EF4-FFF2-40B4-BE49-F238E27FC236}">
                <a16:creationId xmlns:a16="http://schemas.microsoft.com/office/drawing/2014/main" id="{5165C331-62C9-3345-968E-042F9AC1620A}"/>
              </a:ext>
            </a:extLst>
          </p:cNvPr>
          <p:cNvSpPr/>
          <p:nvPr/>
        </p:nvSpPr>
        <p:spPr>
          <a:xfrm>
            <a:off x="6963676" y="3534044"/>
            <a:ext cx="744357" cy="74435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4" name="Picture 143"/>
          <p:cNvPicPr>
            <a:picLocks noChangeAspect="1"/>
          </p:cNvPicPr>
          <p:nvPr/>
        </p:nvPicPr>
        <p:blipFill rotWithShape="1">
          <a:blip r:embed="rId10">
            <a:clrChange>
              <a:clrFrom>
                <a:srgbClr val="FFFFFF"/>
              </a:clrFrom>
              <a:clrTo>
                <a:srgbClr val="FFFFFF">
                  <a:alpha val="0"/>
                </a:srgbClr>
              </a:clrTo>
            </a:clrChange>
            <a:duotone>
              <a:schemeClr val="accent2">
                <a:shade val="45000"/>
                <a:satMod val="135000"/>
              </a:schemeClr>
              <a:prstClr val="white"/>
            </a:duotone>
          </a:blip>
          <a:srcRect t="16290" b="29058"/>
          <a:stretch/>
        </p:blipFill>
        <p:spPr>
          <a:xfrm>
            <a:off x="6988842" y="3694501"/>
            <a:ext cx="694024" cy="379295"/>
          </a:xfrm>
          <a:prstGeom prst="rect">
            <a:avLst/>
          </a:prstGeom>
        </p:spPr>
      </p:pic>
      <p:sp>
        <p:nvSpPr>
          <p:cNvPr id="145" name="Oval 144">
            <a:extLst>
              <a:ext uri="{FF2B5EF4-FFF2-40B4-BE49-F238E27FC236}">
                <a16:creationId xmlns:a16="http://schemas.microsoft.com/office/drawing/2014/main" id="{5165C331-62C9-3345-968E-042F9AC1620A}"/>
              </a:ext>
            </a:extLst>
          </p:cNvPr>
          <p:cNvSpPr/>
          <p:nvPr/>
        </p:nvSpPr>
        <p:spPr>
          <a:xfrm>
            <a:off x="7924367" y="3525550"/>
            <a:ext cx="744357" cy="74435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6" name="Picture 145"/>
          <p:cNvPicPr>
            <a:picLocks noChangeAspect="1"/>
          </p:cNvPicPr>
          <p:nvPr/>
        </p:nvPicPr>
        <p:blipFill>
          <a:blip r:embed="rId11">
            <a:clrChange>
              <a:clrFrom>
                <a:srgbClr val="FFFFFF"/>
              </a:clrFrom>
              <a:clrTo>
                <a:srgbClr val="FFFFFF">
                  <a:alpha val="0"/>
                </a:srgbClr>
              </a:clrTo>
            </a:clrChange>
            <a:duotone>
              <a:schemeClr val="accent2">
                <a:shade val="45000"/>
                <a:satMod val="135000"/>
              </a:schemeClr>
              <a:prstClr val="white"/>
            </a:duotone>
          </a:blip>
          <a:stretch>
            <a:fillRect/>
          </a:stretch>
        </p:blipFill>
        <p:spPr>
          <a:xfrm rot="12872198">
            <a:off x="8077235" y="3657874"/>
            <a:ext cx="454064" cy="452453"/>
          </a:xfrm>
          <a:prstGeom prst="rect">
            <a:avLst/>
          </a:prstGeom>
        </p:spPr>
      </p:pic>
      <p:sp>
        <p:nvSpPr>
          <p:cNvPr id="147" name="TextBox 146">
            <a:extLst>
              <a:ext uri="{FF2B5EF4-FFF2-40B4-BE49-F238E27FC236}">
                <a16:creationId xmlns:a16="http://schemas.microsoft.com/office/drawing/2014/main" id="{0388B831-B4F2-CB4D-B0ED-B4FEFEE412E9}"/>
              </a:ext>
            </a:extLst>
          </p:cNvPr>
          <p:cNvSpPr txBox="1"/>
          <p:nvPr/>
        </p:nvSpPr>
        <p:spPr>
          <a:xfrm>
            <a:off x="7143142" y="3143837"/>
            <a:ext cx="1335623" cy="276999"/>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Deterrents*</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148" name="TextBox 147">
            <a:extLst>
              <a:ext uri="{FF2B5EF4-FFF2-40B4-BE49-F238E27FC236}">
                <a16:creationId xmlns:a16="http://schemas.microsoft.com/office/drawing/2014/main" id="{AD038282-DFD0-7144-9B3E-A2EF95BC8E41}"/>
              </a:ext>
            </a:extLst>
          </p:cNvPr>
          <p:cNvSpPr txBox="1"/>
          <p:nvPr/>
        </p:nvSpPr>
        <p:spPr>
          <a:xfrm>
            <a:off x="5053341" y="3138636"/>
            <a:ext cx="1104791" cy="276999"/>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Drivers*</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Tree>
    <p:extLst>
      <p:ext uri="{BB962C8B-B14F-4D97-AF65-F5344CB8AC3E}">
        <p14:creationId xmlns:p14="http://schemas.microsoft.com/office/powerpoint/2010/main" val="372875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
                                        </p:tgtEl>
                                        <p:attrNameLst>
                                          <p:attrName>style.visibility</p:attrName>
                                        </p:attrNameLst>
                                      </p:cBhvr>
                                      <p:to>
                                        <p:strVal val="visible"/>
                                      </p:to>
                                    </p:set>
                                    <p:anim calcmode="lin" valueType="num">
                                      <p:cBhvr additive="base">
                                        <p:cTn id="25" dur="500" fill="hold"/>
                                        <p:tgtEl>
                                          <p:spTgt spid="113"/>
                                        </p:tgtEl>
                                        <p:attrNameLst>
                                          <p:attrName>ppt_x</p:attrName>
                                        </p:attrNameLst>
                                      </p:cBhvr>
                                      <p:tavLst>
                                        <p:tav tm="0">
                                          <p:val>
                                            <p:strVal val="#ppt_x"/>
                                          </p:val>
                                        </p:tav>
                                        <p:tav tm="100000">
                                          <p:val>
                                            <p:strVal val="#ppt_x"/>
                                          </p:val>
                                        </p:tav>
                                      </p:tavLst>
                                    </p:anim>
                                    <p:anim calcmode="lin" valueType="num">
                                      <p:cBhvr additive="base">
                                        <p:cTn id="26" dur="500" fill="hold"/>
                                        <p:tgtEl>
                                          <p:spTgt spid="1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ppt_x"/>
                                          </p:val>
                                        </p:tav>
                                        <p:tav tm="100000">
                                          <p:val>
                                            <p:strVal val="#ppt_x"/>
                                          </p:val>
                                        </p:tav>
                                      </p:tavLst>
                                    </p:anim>
                                    <p:anim calcmode="lin" valueType="num">
                                      <p:cBhvr additive="base">
                                        <p:cTn id="34" dur="500" fill="hold"/>
                                        <p:tgtEl>
                                          <p:spTgt spid="1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anim calcmode="lin" valueType="num">
                                      <p:cBhvr additive="base">
                                        <p:cTn id="37" dur="500" fill="hold"/>
                                        <p:tgtEl>
                                          <p:spTgt spid="116"/>
                                        </p:tgtEl>
                                        <p:attrNameLst>
                                          <p:attrName>ppt_x</p:attrName>
                                        </p:attrNameLst>
                                      </p:cBhvr>
                                      <p:tavLst>
                                        <p:tav tm="0">
                                          <p:val>
                                            <p:strVal val="#ppt_x"/>
                                          </p:val>
                                        </p:tav>
                                        <p:tav tm="100000">
                                          <p:val>
                                            <p:strVal val="#ppt_x"/>
                                          </p:val>
                                        </p:tav>
                                      </p:tavLst>
                                    </p:anim>
                                    <p:anim calcmode="lin" valueType="num">
                                      <p:cBhvr additive="base">
                                        <p:cTn id="38" dur="500" fill="hold"/>
                                        <p:tgtEl>
                                          <p:spTgt spid="1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additive="base">
                                        <p:cTn id="41" dur="500" fill="hold"/>
                                        <p:tgtEl>
                                          <p:spTgt spid="117"/>
                                        </p:tgtEl>
                                        <p:attrNameLst>
                                          <p:attrName>ppt_x</p:attrName>
                                        </p:attrNameLst>
                                      </p:cBhvr>
                                      <p:tavLst>
                                        <p:tav tm="0">
                                          <p:val>
                                            <p:strVal val="#ppt_x"/>
                                          </p:val>
                                        </p:tav>
                                        <p:tav tm="100000">
                                          <p:val>
                                            <p:strVal val="#ppt_x"/>
                                          </p:val>
                                        </p:tav>
                                      </p:tavLst>
                                    </p:anim>
                                    <p:anim calcmode="lin" valueType="num">
                                      <p:cBhvr additive="base">
                                        <p:cTn id="42" dur="500" fill="hold"/>
                                        <p:tgtEl>
                                          <p:spTgt spid="11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anim calcmode="lin" valueType="num">
                                      <p:cBhvr additive="base">
                                        <p:cTn id="45" dur="500" fill="hold"/>
                                        <p:tgtEl>
                                          <p:spTgt spid="118"/>
                                        </p:tgtEl>
                                        <p:attrNameLst>
                                          <p:attrName>ppt_x</p:attrName>
                                        </p:attrNameLst>
                                      </p:cBhvr>
                                      <p:tavLst>
                                        <p:tav tm="0">
                                          <p:val>
                                            <p:strVal val="#ppt_x"/>
                                          </p:val>
                                        </p:tav>
                                        <p:tav tm="100000">
                                          <p:val>
                                            <p:strVal val="#ppt_x"/>
                                          </p:val>
                                        </p:tav>
                                      </p:tavLst>
                                    </p:anim>
                                    <p:anim calcmode="lin" valueType="num">
                                      <p:cBhvr additive="base">
                                        <p:cTn id="46" dur="500" fill="hold"/>
                                        <p:tgtEl>
                                          <p:spTgt spid="1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0"/>
                                        </p:tgtEl>
                                        <p:attrNameLst>
                                          <p:attrName>style.visibility</p:attrName>
                                        </p:attrNameLst>
                                      </p:cBhvr>
                                      <p:to>
                                        <p:strVal val="visible"/>
                                      </p:to>
                                    </p:set>
                                    <p:anim calcmode="lin" valueType="num">
                                      <p:cBhvr additive="base">
                                        <p:cTn id="53" dur="500" fill="hold"/>
                                        <p:tgtEl>
                                          <p:spTgt spid="120"/>
                                        </p:tgtEl>
                                        <p:attrNameLst>
                                          <p:attrName>ppt_x</p:attrName>
                                        </p:attrNameLst>
                                      </p:cBhvr>
                                      <p:tavLst>
                                        <p:tav tm="0">
                                          <p:val>
                                            <p:strVal val="#ppt_x"/>
                                          </p:val>
                                        </p:tav>
                                        <p:tav tm="100000">
                                          <p:val>
                                            <p:strVal val="#ppt_x"/>
                                          </p:val>
                                        </p:tav>
                                      </p:tavLst>
                                    </p:anim>
                                    <p:anim calcmode="lin" valueType="num">
                                      <p:cBhvr additive="base">
                                        <p:cTn id="54" dur="500" fill="hold"/>
                                        <p:tgtEl>
                                          <p:spTgt spid="1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1"/>
                                        </p:tgtEl>
                                        <p:attrNameLst>
                                          <p:attrName>style.visibility</p:attrName>
                                        </p:attrNameLst>
                                      </p:cBhvr>
                                      <p:to>
                                        <p:strVal val="visible"/>
                                      </p:to>
                                    </p:set>
                                    <p:anim calcmode="lin" valueType="num">
                                      <p:cBhvr additive="base">
                                        <p:cTn id="57" dur="500" fill="hold"/>
                                        <p:tgtEl>
                                          <p:spTgt spid="121"/>
                                        </p:tgtEl>
                                        <p:attrNameLst>
                                          <p:attrName>ppt_x</p:attrName>
                                        </p:attrNameLst>
                                      </p:cBhvr>
                                      <p:tavLst>
                                        <p:tav tm="0">
                                          <p:val>
                                            <p:strVal val="#ppt_x"/>
                                          </p:val>
                                        </p:tav>
                                        <p:tav tm="100000">
                                          <p:val>
                                            <p:strVal val="#ppt_x"/>
                                          </p:val>
                                        </p:tav>
                                      </p:tavLst>
                                    </p:anim>
                                    <p:anim calcmode="lin" valueType="num">
                                      <p:cBhvr additive="base">
                                        <p:cTn id="58" dur="500" fill="hold"/>
                                        <p:tgtEl>
                                          <p:spTgt spid="1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22"/>
                                        </p:tgtEl>
                                        <p:attrNameLst>
                                          <p:attrName>style.visibility</p:attrName>
                                        </p:attrNameLst>
                                      </p:cBhvr>
                                      <p:to>
                                        <p:strVal val="visible"/>
                                      </p:to>
                                    </p:set>
                                    <p:anim calcmode="lin" valueType="num">
                                      <p:cBhvr additive="base">
                                        <p:cTn id="61" dur="500" fill="hold"/>
                                        <p:tgtEl>
                                          <p:spTgt spid="122"/>
                                        </p:tgtEl>
                                        <p:attrNameLst>
                                          <p:attrName>ppt_x</p:attrName>
                                        </p:attrNameLst>
                                      </p:cBhvr>
                                      <p:tavLst>
                                        <p:tav tm="0">
                                          <p:val>
                                            <p:strVal val="#ppt_x"/>
                                          </p:val>
                                        </p:tav>
                                        <p:tav tm="100000">
                                          <p:val>
                                            <p:strVal val="#ppt_x"/>
                                          </p:val>
                                        </p:tav>
                                      </p:tavLst>
                                    </p:anim>
                                    <p:anim calcmode="lin" valueType="num">
                                      <p:cBhvr additive="base">
                                        <p:cTn id="62" dur="500" fill="hold"/>
                                        <p:tgtEl>
                                          <p:spTgt spid="12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anim calcmode="lin" valueType="num">
                                      <p:cBhvr additive="base">
                                        <p:cTn id="65" dur="500" fill="hold"/>
                                        <p:tgtEl>
                                          <p:spTgt spid="123"/>
                                        </p:tgtEl>
                                        <p:attrNameLst>
                                          <p:attrName>ppt_x</p:attrName>
                                        </p:attrNameLst>
                                      </p:cBhvr>
                                      <p:tavLst>
                                        <p:tav tm="0">
                                          <p:val>
                                            <p:strVal val="#ppt_x"/>
                                          </p:val>
                                        </p:tav>
                                        <p:tav tm="100000">
                                          <p:val>
                                            <p:strVal val="#ppt_x"/>
                                          </p:val>
                                        </p:tav>
                                      </p:tavLst>
                                    </p:anim>
                                    <p:anim calcmode="lin" valueType="num">
                                      <p:cBhvr additive="base">
                                        <p:cTn id="66" dur="500" fill="hold"/>
                                        <p:tgtEl>
                                          <p:spTgt spid="12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additive="base">
                                        <p:cTn id="69" dur="500" fill="hold"/>
                                        <p:tgtEl>
                                          <p:spTgt spid="124"/>
                                        </p:tgtEl>
                                        <p:attrNameLst>
                                          <p:attrName>ppt_x</p:attrName>
                                        </p:attrNameLst>
                                      </p:cBhvr>
                                      <p:tavLst>
                                        <p:tav tm="0">
                                          <p:val>
                                            <p:strVal val="#ppt_x"/>
                                          </p:val>
                                        </p:tav>
                                        <p:tav tm="100000">
                                          <p:val>
                                            <p:strVal val="#ppt_x"/>
                                          </p:val>
                                        </p:tav>
                                      </p:tavLst>
                                    </p:anim>
                                    <p:anim calcmode="lin" valueType="num">
                                      <p:cBhvr additive="base">
                                        <p:cTn id="70" dur="500" fill="hold"/>
                                        <p:tgtEl>
                                          <p:spTgt spid="12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25"/>
                                        </p:tgtEl>
                                        <p:attrNameLst>
                                          <p:attrName>style.visibility</p:attrName>
                                        </p:attrNameLst>
                                      </p:cBhvr>
                                      <p:to>
                                        <p:strVal val="visible"/>
                                      </p:to>
                                    </p:set>
                                    <p:anim calcmode="lin" valueType="num">
                                      <p:cBhvr additive="base">
                                        <p:cTn id="73" dur="500" fill="hold"/>
                                        <p:tgtEl>
                                          <p:spTgt spid="125"/>
                                        </p:tgtEl>
                                        <p:attrNameLst>
                                          <p:attrName>ppt_x</p:attrName>
                                        </p:attrNameLst>
                                      </p:cBhvr>
                                      <p:tavLst>
                                        <p:tav tm="0">
                                          <p:val>
                                            <p:strVal val="#ppt_x"/>
                                          </p:val>
                                        </p:tav>
                                        <p:tav tm="100000">
                                          <p:val>
                                            <p:strVal val="#ppt_x"/>
                                          </p:val>
                                        </p:tav>
                                      </p:tavLst>
                                    </p:anim>
                                    <p:anim calcmode="lin" valueType="num">
                                      <p:cBhvr additive="base">
                                        <p:cTn id="74" dur="500" fill="hold"/>
                                        <p:tgtEl>
                                          <p:spTgt spid="12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27"/>
                                        </p:tgtEl>
                                        <p:attrNameLst>
                                          <p:attrName>style.visibility</p:attrName>
                                        </p:attrNameLst>
                                      </p:cBhvr>
                                      <p:to>
                                        <p:strVal val="visible"/>
                                      </p:to>
                                    </p:set>
                                    <p:anim calcmode="lin" valueType="num">
                                      <p:cBhvr additive="base">
                                        <p:cTn id="81" dur="500" fill="hold"/>
                                        <p:tgtEl>
                                          <p:spTgt spid="127"/>
                                        </p:tgtEl>
                                        <p:attrNameLst>
                                          <p:attrName>ppt_x</p:attrName>
                                        </p:attrNameLst>
                                      </p:cBhvr>
                                      <p:tavLst>
                                        <p:tav tm="0">
                                          <p:val>
                                            <p:strVal val="#ppt_x"/>
                                          </p:val>
                                        </p:tav>
                                        <p:tav tm="100000">
                                          <p:val>
                                            <p:strVal val="#ppt_x"/>
                                          </p:val>
                                        </p:tav>
                                      </p:tavLst>
                                    </p:anim>
                                    <p:anim calcmode="lin" valueType="num">
                                      <p:cBhvr additive="base">
                                        <p:cTn id="82" dur="500" fill="hold"/>
                                        <p:tgtEl>
                                          <p:spTgt spid="12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28"/>
                                        </p:tgtEl>
                                        <p:attrNameLst>
                                          <p:attrName>style.visibility</p:attrName>
                                        </p:attrNameLst>
                                      </p:cBhvr>
                                      <p:to>
                                        <p:strVal val="visible"/>
                                      </p:to>
                                    </p:set>
                                    <p:anim calcmode="lin" valueType="num">
                                      <p:cBhvr additive="base">
                                        <p:cTn id="85" dur="500" fill="hold"/>
                                        <p:tgtEl>
                                          <p:spTgt spid="128"/>
                                        </p:tgtEl>
                                        <p:attrNameLst>
                                          <p:attrName>ppt_x</p:attrName>
                                        </p:attrNameLst>
                                      </p:cBhvr>
                                      <p:tavLst>
                                        <p:tav tm="0">
                                          <p:val>
                                            <p:strVal val="#ppt_x"/>
                                          </p:val>
                                        </p:tav>
                                        <p:tav tm="100000">
                                          <p:val>
                                            <p:strVal val="#ppt_x"/>
                                          </p:val>
                                        </p:tav>
                                      </p:tavLst>
                                    </p:anim>
                                    <p:anim calcmode="lin" valueType="num">
                                      <p:cBhvr additive="base">
                                        <p:cTn id="86" dur="500" fill="hold"/>
                                        <p:tgtEl>
                                          <p:spTgt spid="12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29"/>
                                        </p:tgtEl>
                                        <p:attrNameLst>
                                          <p:attrName>style.visibility</p:attrName>
                                        </p:attrNameLst>
                                      </p:cBhvr>
                                      <p:to>
                                        <p:strVal val="visible"/>
                                      </p:to>
                                    </p:set>
                                    <p:anim calcmode="lin" valueType="num">
                                      <p:cBhvr additive="base">
                                        <p:cTn id="89" dur="500" fill="hold"/>
                                        <p:tgtEl>
                                          <p:spTgt spid="129"/>
                                        </p:tgtEl>
                                        <p:attrNameLst>
                                          <p:attrName>ppt_x</p:attrName>
                                        </p:attrNameLst>
                                      </p:cBhvr>
                                      <p:tavLst>
                                        <p:tav tm="0">
                                          <p:val>
                                            <p:strVal val="#ppt_x"/>
                                          </p:val>
                                        </p:tav>
                                        <p:tav tm="100000">
                                          <p:val>
                                            <p:strVal val="#ppt_x"/>
                                          </p:val>
                                        </p:tav>
                                      </p:tavLst>
                                    </p:anim>
                                    <p:anim calcmode="lin" valueType="num">
                                      <p:cBhvr additive="base">
                                        <p:cTn id="90" dur="500" fill="hold"/>
                                        <p:tgtEl>
                                          <p:spTgt spid="12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30"/>
                                        </p:tgtEl>
                                        <p:attrNameLst>
                                          <p:attrName>style.visibility</p:attrName>
                                        </p:attrNameLst>
                                      </p:cBhvr>
                                      <p:to>
                                        <p:strVal val="visible"/>
                                      </p:to>
                                    </p:set>
                                    <p:anim calcmode="lin" valueType="num">
                                      <p:cBhvr additive="base">
                                        <p:cTn id="93" dur="500" fill="hold"/>
                                        <p:tgtEl>
                                          <p:spTgt spid="130"/>
                                        </p:tgtEl>
                                        <p:attrNameLst>
                                          <p:attrName>ppt_x</p:attrName>
                                        </p:attrNameLst>
                                      </p:cBhvr>
                                      <p:tavLst>
                                        <p:tav tm="0">
                                          <p:val>
                                            <p:strVal val="#ppt_x"/>
                                          </p:val>
                                        </p:tav>
                                        <p:tav tm="100000">
                                          <p:val>
                                            <p:strVal val="#ppt_x"/>
                                          </p:val>
                                        </p:tav>
                                      </p:tavLst>
                                    </p:anim>
                                    <p:anim calcmode="lin" valueType="num">
                                      <p:cBhvr additive="base">
                                        <p:cTn id="94" dur="500" fill="hold"/>
                                        <p:tgtEl>
                                          <p:spTgt spid="13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anim calcmode="lin" valueType="num">
                                      <p:cBhvr additive="base">
                                        <p:cTn id="97" dur="500" fill="hold"/>
                                        <p:tgtEl>
                                          <p:spTgt spid="131"/>
                                        </p:tgtEl>
                                        <p:attrNameLst>
                                          <p:attrName>ppt_x</p:attrName>
                                        </p:attrNameLst>
                                      </p:cBhvr>
                                      <p:tavLst>
                                        <p:tav tm="0">
                                          <p:val>
                                            <p:strVal val="#ppt_x"/>
                                          </p:val>
                                        </p:tav>
                                        <p:tav tm="100000">
                                          <p:val>
                                            <p:strVal val="#ppt_x"/>
                                          </p:val>
                                        </p:tav>
                                      </p:tavLst>
                                    </p:anim>
                                    <p:anim calcmode="lin" valueType="num">
                                      <p:cBhvr additive="base">
                                        <p:cTn id="98" dur="500" fill="hold"/>
                                        <p:tgtEl>
                                          <p:spTgt spid="1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32"/>
                                        </p:tgtEl>
                                        <p:attrNameLst>
                                          <p:attrName>style.visibility</p:attrName>
                                        </p:attrNameLst>
                                      </p:cBhvr>
                                      <p:to>
                                        <p:strVal val="visible"/>
                                      </p:to>
                                    </p:set>
                                    <p:anim calcmode="lin" valueType="num">
                                      <p:cBhvr additive="base">
                                        <p:cTn id="101" dur="500" fill="hold"/>
                                        <p:tgtEl>
                                          <p:spTgt spid="132"/>
                                        </p:tgtEl>
                                        <p:attrNameLst>
                                          <p:attrName>ppt_x</p:attrName>
                                        </p:attrNameLst>
                                      </p:cBhvr>
                                      <p:tavLst>
                                        <p:tav tm="0">
                                          <p:val>
                                            <p:strVal val="#ppt_x"/>
                                          </p:val>
                                        </p:tav>
                                        <p:tav tm="100000">
                                          <p:val>
                                            <p:strVal val="#ppt_x"/>
                                          </p:val>
                                        </p:tav>
                                      </p:tavLst>
                                    </p:anim>
                                    <p:anim calcmode="lin" valueType="num">
                                      <p:cBhvr additive="base">
                                        <p:cTn id="102" dur="500" fill="hold"/>
                                        <p:tgtEl>
                                          <p:spTgt spid="132"/>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33"/>
                                        </p:tgtEl>
                                        <p:attrNameLst>
                                          <p:attrName>style.visibility</p:attrName>
                                        </p:attrNameLst>
                                      </p:cBhvr>
                                      <p:to>
                                        <p:strVal val="visible"/>
                                      </p:to>
                                    </p:set>
                                    <p:anim calcmode="lin" valueType="num">
                                      <p:cBhvr additive="base">
                                        <p:cTn id="105" dur="500" fill="hold"/>
                                        <p:tgtEl>
                                          <p:spTgt spid="133"/>
                                        </p:tgtEl>
                                        <p:attrNameLst>
                                          <p:attrName>ppt_x</p:attrName>
                                        </p:attrNameLst>
                                      </p:cBhvr>
                                      <p:tavLst>
                                        <p:tav tm="0">
                                          <p:val>
                                            <p:strVal val="#ppt_x"/>
                                          </p:val>
                                        </p:tav>
                                        <p:tav tm="100000">
                                          <p:val>
                                            <p:strVal val="#ppt_x"/>
                                          </p:val>
                                        </p:tav>
                                      </p:tavLst>
                                    </p:anim>
                                    <p:anim calcmode="lin" valueType="num">
                                      <p:cBhvr additive="base">
                                        <p:cTn id="106" dur="500" fill="hold"/>
                                        <p:tgtEl>
                                          <p:spTgt spid="13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34"/>
                                        </p:tgtEl>
                                        <p:attrNameLst>
                                          <p:attrName>style.visibility</p:attrName>
                                        </p:attrNameLst>
                                      </p:cBhvr>
                                      <p:to>
                                        <p:strVal val="visible"/>
                                      </p:to>
                                    </p:set>
                                    <p:anim calcmode="lin" valueType="num">
                                      <p:cBhvr additive="base">
                                        <p:cTn id="109" dur="500" fill="hold"/>
                                        <p:tgtEl>
                                          <p:spTgt spid="134"/>
                                        </p:tgtEl>
                                        <p:attrNameLst>
                                          <p:attrName>ppt_x</p:attrName>
                                        </p:attrNameLst>
                                      </p:cBhvr>
                                      <p:tavLst>
                                        <p:tav tm="0">
                                          <p:val>
                                            <p:strVal val="#ppt_x"/>
                                          </p:val>
                                        </p:tav>
                                        <p:tav tm="100000">
                                          <p:val>
                                            <p:strVal val="#ppt_x"/>
                                          </p:val>
                                        </p:tav>
                                      </p:tavLst>
                                    </p:anim>
                                    <p:anim calcmode="lin" valueType="num">
                                      <p:cBhvr additive="base">
                                        <p:cTn id="110" dur="500" fill="hold"/>
                                        <p:tgtEl>
                                          <p:spTgt spid="134"/>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35"/>
                                        </p:tgtEl>
                                        <p:attrNameLst>
                                          <p:attrName>style.visibility</p:attrName>
                                        </p:attrNameLst>
                                      </p:cBhvr>
                                      <p:to>
                                        <p:strVal val="visible"/>
                                      </p:to>
                                    </p:set>
                                    <p:anim calcmode="lin" valueType="num">
                                      <p:cBhvr additive="base">
                                        <p:cTn id="113" dur="500" fill="hold"/>
                                        <p:tgtEl>
                                          <p:spTgt spid="135"/>
                                        </p:tgtEl>
                                        <p:attrNameLst>
                                          <p:attrName>ppt_x</p:attrName>
                                        </p:attrNameLst>
                                      </p:cBhvr>
                                      <p:tavLst>
                                        <p:tav tm="0">
                                          <p:val>
                                            <p:strVal val="#ppt_x"/>
                                          </p:val>
                                        </p:tav>
                                        <p:tav tm="100000">
                                          <p:val>
                                            <p:strVal val="#ppt_x"/>
                                          </p:val>
                                        </p:tav>
                                      </p:tavLst>
                                    </p:anim>
                                    <p:anim calcmode="lin" valueType="num">
                                      <p:cBhvr additive="base">
                                        <p:cTn id="114" dur="500" fill="hold"/>
                                        <p:tgtEl>
                                          <p:spTgt spid="135"/>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36"/>
                                        </p:tgtEl>
                                        <p:attrNameLst>
                                          <p:attrName>style.visibility</p:attrName>
                                        </p:attrNameLst>
                                      </p:cBhvr>
                                      <p:to>
                                        <p:strVal val="visible"/>
                                      </p:to>
                                    </p:set>
                                    <p:anim calcmode="lin" valueType="num">
                                      <p:cBhvr additive="base">
                                        <p:cTn id="117" dur="500" fill="hold"/>
                                        <p:tgtEl>
                                          <p:spTgt spid="136"/>
                                        </p:tgtEl>
                                        <p:attrNameLst>
                                          <p:attrName>ppt_x</p:attrName>
                                        </p:attrNameLst>
                                      </p:cBhvr>
                                      <p:tavLst>
                                        <p:tav tm="0">
                                          <p:val>
                                            <p:strVal val="#ppt_x"/>
                                          </p:val>
                                        </p:tav>
                                        <p:tav tm="100000">
                                          <p:val>
                                            <p:strVal val="#ppt_x"/>
                                          </p:val>
                                        </p:tav>
                                      </p:tavLst>
                                    </p:anim>
                                    <p:anim calcmode="lin" valueType="num">
                                      <p:cBhvr additive="base">
                                        <p:cTn id="118" dur="500" fill="hold"/>
                                        <p:tgtEl>
                                          <p:spTgt spid="136"/>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37"/>
                                        </p:tgtEl>
                                        <p:attrNameLst>
                                          <p:attrName>style.visibility</p:attrName>
                                        </p:attrNameLst>
                                      </p:cBhvr>
                                      <p:to>
                                        <p:strVal val="visible"/>
                                      </p:to>
                                    </p:set>
                                    <p:anim calcmode="lin" valueType="num">
                                      <p:cBhvr additive="base">
                                        <p:cTn id="121" dur="500" fill="hold"/>
                                        <p:tgtEl>
                                          <p:spTgt spid="137"/>
                                        </p:tgtEl>
                                        <p:attrNameLst>
                                          <p:attrName>ppt_x</p:attrName>
                                        </p:attrNameLst>
                                      </p:cBhvr>
                                      <p:tavLst>
                                        <p:tav tm="0">
                                          <p:val>
                                            <p:strVal val="#ppt_x"/>
                                          </p:val>
                                        </p:tav>
                                        <p:tav tm="100000">
                                          <p:val>
                                            <p:strVal val="#ppt_x"/>
                                          </p:val>
                                        </p:tav>
                                      </p:tavLst>
                                    </p:anim>
                                    <p:anim calcmode="lin" valueType="num">
                                      <p:cBhvr additive="base">
                                        <p:cTn id="122" dur="500" fill="hold"/>
                                        <p:tgtEl>
                                          <p:spTgt spid="13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38"/>
                                        </p:tgtEl>
                                        <p:attrNameLst>
                                          <p:attrName>style.visibility</p:attrName>
                                        </p:attrNameLst>
                                      </p:cBhvr>
                                      <p:to>
                                        <p:strVal val="visible"/>
                                      </p:to>
                                    </p:set>
                                    <p:anim calcmode="lin" valueType="num">
                                      <p:cBhvr additive="base">
                                        <p:cTn id="125" dur="500" fill="hold"/>
                                        <p:tgtEl>
                                          <p:spTgt spid="138"/>
                                        </p:tgtEl>
                                        <p:attrNameLst>
                                          <p:attrName>ppt_x</p:attrName>
                                        </p:attrNameLst>
                                      </p:cBhvr>
                                      <p:tavLst>
                                        <p:tav tm="0">
                                          <p:val>
                                            <p:strVal val="#ppt_x"/>
                                          </p:val>
                                        </p:tav>
                                        <p:tav tm="100000">
                                          <p:val>
                                            <p:strVal val="#ppt_x"/>
                                          </p:val>
                                        </p:tav>
                                      </p:tavLst>
                                    </p:anim>
                                    <p:anim calcmode="lin" valueType="num">
                                      <p:cBhvr additive="base">
                                        <p:cTn id="126" dur="500" fill="hold"/>
                                        <p:tgtEl>
                                          <p:spTgt spid="13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39"/>
                                        </p:tgtEl>
                                        <p:attrNameLst>
                                          <p:attrName>style.visibility</p:attrName>
                                        </p:attrNameLst>
                                      </p:cBhvr>
                                      <p:to>
                                        <p:strVal val="visible"/>
                                      </p:to>
                                    </p:set>
                                    <p:anim calcmode="lin" valueType="num">
                                      <p:cBhvr additive="base">
                                        <p:cTn id="129" dur="500" fill="hold"/>
                                        <p:tgtEl>
                                          <p:spTgt spid="139"/>
                                        </p:tgtEl>
                                        <p:attrNameLst>
                                          <p:attrName>ppt_x</p:attrName>
                                        </p:attrNameLst>
                                      </p:cBhvr>
                                      <p:tavLst>
                                        <p:tav tm="0">
                                          <p:val>
                                            <p:strVal val="#ppt_x"/>
                                          </p:val>
                                        </p:tav>
                                        <p:tav tm="100000">
                                          <p:val>
                                            <p:strVal val="#ppt_x"/>
                                          </p:val>
                                        </p:tav>
                                      </p:tavLst>
                                    </p:anim>
                                    <p:anim calcmode="lin" valueType="num">
                                      <p:cBhvr additive="base">
                                        <p:cTn id="130" dur="500" fill="hold"/>
                                        <p:tgtEl>
                                          <p:spTgt spid="139"/>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40"/>
                                        </p:tgtEl>
                                        <p:attrNameLst>
                                          <p:attrName>style.visibility</p:attrName>
                                        </p:attrNameLst>
                                      </p:cBhvr>
                                      <p:to>
                                        <p:strVal val="visible"/>
                                      </p:to>
                                    </p:set>
                                    <p:anim calcmode="lin" valueType="num">
                                      <p:cBhvr additive="base">
                                        <p:cTn id="133" dur="500" fill="hold"/>
                                        <p:tgtEl>
                                          <p:spTgt spid="140"/>
                                        </p:tgtEl>
                                        <p:attrNameLst>
                                          <p:attrName>ppt_x</p:attrName>
                                        </p:attrNameLst>
                                      </p:cBhvr>
                                      <p:tavLst>
                                        <p:tav tm="0">
                                          <p:val>
                                            <p:strVal val="#ppt_x"/>
                                          </p:val>
                                        </p:tav>
                                        <p:tav tm="100000">
                                          <p:val>
                                            <p:strVal val="#ppt_x"/>
                                          </p:val>
                                        </p:tav>
                                      </p:tavLst>
                                    </p:anim>
                                    <p:anim calcmode="lin" valueType="num">
                                      <p:cBhvr additive="base">
                                        <p:cTn id="134" dur="500" fill="hold"/>
                                        <p:tgtEl>
                                          <p:spTgt spid="140"/>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41"/>
                                        </p:tgtEl>
                                        <p:attrNameLst>
                                          <p:attrName>style.visibility</p:attrName>
                                        </p:attrNameLst>
                                      </p:cBhvr>
                                      <p:to>
                                        <p:strVal val="visible"/>
                                      </p:to>
                                    </p:set>
                                    <p:anim calcmode="lin" valueType="num">
                                      <p:cBhvr additive="base">
                                        <p:cTn id="137" dur="500" fill="hold"/>
                                        <p:tgtEl>
                                          <p:spTgt spid="141"/>
                                        </p:tgtEl>
                                        <p:attrNameLst>
                                          <p:attrName>ppt_x</p:attrName>
                                        </p:attrNameLst>
                                      </p:cBhvr>
                                      <p:tavLst>
                                        <p:tav tm="0">
                                          <p:val>
                                            <p:strVal val="#ppt_x"/>
                                          </p:val>
                                        </p:tav>
                                        <p:tav tm="100000">
                                          <p:val>
                                            <p:strVal val="#ppt_x"/>
                                          </p:val>
                                        </p:tav>
                                      </p:tavLst>
                                    </p:anim>
                                    <p:anim calcmode="lin" valueType="num">
                                      <p:cBhvr additive="base">
                                        <p:cTn id="138" dur="500" fill="hold"/>
                                        <p:tgtEl>
                                          <p:spTgt spid="141"/>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500" fill="hold"/>
                                        <p:tgtEl>
                                          <p:spTgt spid="142"/>
                                        </p:tgtEl>
                                        <p:attrNameLst>
                                          <p:attrName>ppt_x</p:attrName>
                                        </p:attrNameLst>
                                      </p:cBhvr>
                                      <p:tavLst>
                                        <p:tav tm="0">
                                          <p:val>
                                            <p:strVal val="#ppt_x"/>
                                          </p:val>
                                        </p:tav>
                                        <p:tav tm="100000">
                                          <p:val>
                                            <p:strVal val="#ppt_x"/>
                                          </p:val>
                                        </p:tav>
                                      </p:tavLst>
                                    </p:anim>
                                    <p:anim calcmode="lin" valueType="num">
                                      <p:cBhvr additive="base">
                                        <p:cTn id="142" dur="500" fill="hold"/>
                                        <p:tgtEl>
                                          <p:spTgt spid="142"/>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43"/>
                                        </p:tgtEl>
                                        <p:attrNameLst>
                                          <p:attrName>style.visibility</p:attrName>
                                        </p:attrNameLst>
                                      </p:cBhvr>
                                      <p:to>
                                        <p:strVal val="visible"/>
                                      </p:to>
                                    </p:set>
                                    <p:anim calcmode="lin" valueType="num">
                                      <p:cBhvr additive="base">
                                        <p:cTn id="145" dur="500" fill="hold"/>
                                        <p:tgtEl>
                                          <p:spTgt spid="143"/>
                                        </p:tgtEl>
                                        <p:attrNameLst>
                                          <p:attrName>ppt_x</p:attrName>
                                        </p:attrNameLst>
                                      </p:cBhvr>
                                      <p:tavLst>
                                        <p:tav tm="0">
                                          <p:val>
                                            <p:strVal val="#ppt_x"/>
                                          </p:val>
                                        </p:tav>
                                        <p:tav tm="100000">
                                          <p:val>
                                            <p:strVal val="#ppt_x"/>
                                          </p:val>
                                        </p:tav>
                                      </p:tavLst>
                                    </p:anim>
                                    <p:anim calcmode="lin" valueType="num">
                                      <p:cBhvr additive="base">
                                        <p:cTn id="146" dur="500" fill="hold"/>
                                        <p:tgtEl>
                                          <p:spTgt spid="143"/>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44"/>
                                        </p:tgtEl>
                                        <p:attrNameLst>
                                          <p:attrName>style.visibility</p:attrName>
                                        </p:attrNameLst>
                                      </p:cBhvr>
                                      <p:to>
                                        <p:strVal val="visible"/>
                                      </p:to>
                                    </p:set>
                                    <p:anim calcmode="lin" valueType="num">
                                      <p:cBhvr additive="base">
                                        <p:cTn id="149" dur="500" fill="hold"/>
                                        <p:tgtEl>
                                          <p:spTgt spid="144"/>
                                        </p:tgtEl>
                                        <p:attrNameLst>
                                          <p:attrName>ppt_x</p:attrName>
                                        </p:attrNameLst>
                                      </p:cBhvr>
                                      <p:tavLst>
                                        <p:tav tm="0">
                                          <p:val>
                                            <p:strVal val="#ppt_x"/>
                                          </p:val>
                                        </p:tav>
                                        <p:tav tm="100000">
                                          <p:val>
                                            <p:strVal val="#ppt_x"/>
                                          </p:val>
                                        </p:tav>
                                      </p:tavLst>
                                    </p:anim>
                                    <p:anim calcmode="lin" valueType="num">
                                      <p:cBhvr additive="base">
                                        <p:cTn id="150" dur="500" fill="hold"/>
                                        <p:tgtEl>
                                          <p:spTgt spid="14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additive="base">
                                        <p:cTn id="153" dur="500" fill="hold"/>
                                        <p:tgtEl>
                                          <p:spTgt spid="145"/>
                                        </p:tgtEl>
                                        <p:attrNameLst>
                                          <p:attrName>ppt_x</p:attrName>
                                        </p:attrNameLst>
                                      </p:cBhvr>
                                      <p:tavLst>
                                        <p:tav tm="0">
                                          <p:val>
                                            <p:strVal val="#ppt_x"/>
                                          </p:val>
                                        </p:tav>
                                        <p:tav tm="100000">
                                          <p:val>
                                            <p:strVal val="#ppt_x"/>
                                          </p:val>
                                        </p:tav>
                                      </p:tavLst>
                                    </p:anim>
                                    <p:anim calcmode="lin" valueType="num">
                                      <p:cBhvr additive="base">
                                        <p:cTn id="154" dur="500" fill="hold"/>
                                        <p:tgtEl>
                                          <p:spTgt spid="145"/>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146"/>
                                        </p:tgtEl>
                                        <p:attrNameLst>
                                          <p:attrName>style.visibility</p:attrName>
                                        </p:attrNameLst>
                                      </p:cBhvr>
                                      <p:to>
                                        <p:strVal val="visible"/>
                                      </p:to>
                                    </p:set>
                                    <p:anim calcmode="lin" valueType="num">
                                      <p:cBhvr additive="base">
                                        <p:cTn id="157" dur="500" fill="hold"/>
                                        <p:tgtEl>
                                          <p:spTgt spid="146"/>
                                        </p:tgtEl>
                                        <p:attrNameLst>
                                          <p:attrName>ppt_x</p:attrName>
                                        </p:attrNameLst>
                                      </p:cBhvr>
                                      <p:tavLst>
                                        <p:tav tm="0">
                                          <p:val>
                                            <p:strVal val="#ppt_x"/>
                                          </p:val>
                                        </p:tav>
                                        <p:tav tm="100000">
                                          <p:val>
                                            <p:strVal val="#ppt_x"/>
                                          </p:val>
                                        </p:tav>
                                      </p:tavLst>
                                    </p:anim>
                                    <p:anim calcmode="lin" valueType="num">
                                      <p:cBhvr additive="base">
                                        <p:cTn id="158" dur="500" fill="hold"/>
                                        <p:tgtEl>
                                          <p:spTgt spid="146"/>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47"/>
                                        </p:tgtEl>
                                        <p:attrNameLst>
                                          <p:attrName>style.visibility</p:attrName>
                                        </p:attrNameLst>
                                      </p:cBhvr>
                                      <p:to>
                                        <p:strVal val="visible"/>
                                      </p:to>
                                    </p:set>
                                    <p:anim calcmode="lin" valueType="num">
                                      <p:cBhvr additive="base">
                                        <p:cTn id="161" dur="500" fill="hold"/>
                                        <p:tgtEl>
                                          <p:spTgt spid="147"/>
                                        </p:tgtEl>
                                        <p:attrNameLst>
                                          <p:attrName>ppt_x</p:attrName>
                                        </p:attrNameLst>
                                      </p:cBhvr>
                                      <p:tavLst>
                                        <p:tav tm="0">
                                          <p:val>
                                            <p:strVal val="#ppt_x"/>
                                          </p:val>
                                        </p:tav>
                                        <p:tav tm="100000">
                                          <p:val>
                                            <p:strVal val="#ppt_x"/>
                                          </p:val>
                                        </p:tav>
                                      </p:tavLst>
                                    </p:anim>
                                    <p:anim calcmode="lin" valueType="num">
                                      <p:cBhvr additive="base">
                                        <p:cTn id="162" dur="500" fill="hold"/>
                                        <p:tgtEl>
                                          <p:spTgt spid="147"/>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48"/>
                                        </p:tgtEl>
                                        <p:attrNameLst>
                                          <p:attrName>style.visibility</p:attrName>
                                        </p:attrNameLst>
                                      </p:cBhvr>
                                      <p:to>
                                        <p:strVal val="visible"/>
                                      </p:to>
                                    </p:set>
                                    <p:anim calcmode="lin" valueType="num">
                                      <p:cBhvr additive="base">
                                        <p:cTn id="165" dur="500" fill="hold"/>
                                        <p:tgtEl>
                                          <p:spTgt spid="148"/>
                                        </p:tgtEl>
                                        <p:attrNameLst>
                                          <p:attrName>ppt_x</p:attrName>
                                        </p:attrNameLst>
                                      </p:cBhvr>
                                      <p:tavLst>
                                        <p:tav tm="0">
                                          <p:val>
                                            <p:strVal val="#ppt_x"/>
                                          </p:val>
                                        </p:tav>
                                        <p:tav tm="100000">
                                          <p:val>
                                            <p:strVal val="#ppt_x"/>
                                          </p:val>
                                        </p:tav>
                                      </p:tavLst>
                                    </p:anim>
                                    <p:anim calcmode="lin" valueType="num">
                                      <p:cBhvr additive="base">
                                        <p:cTn id="166"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7" grpId="0"/>
      <p:bldP spid="127" grpId="0" animBg="1"/>
      <p:bldP spid="128" grpId="0" animBg="1"/>
      <p:bldP spid="131" grpId="0" animBg="1"/>
      <p:bldP spid="132" grpId="0" animBg="1"/>
      <p:bldP spid="134" grpId="0"/>
      <p:bldP spid="135" grpId="0"/>
      <p:bldP spid="136" grpId="0"/>
      <p:bldP spid="137" grpId="0"/>
      <p:bldP spid="138" grpId="0"/>
      <p:bldP spid="139" grpId="0"/>
      <p:bldP spid="141" grpId="0"/>
      <p:bldP spid="142" grpId="0"/>
      <p:bldP spid="143" grpId="0" animBg="1"/>
      <p:bldP spid="145" grpId="0" animBg="1"/>
      <p:bldP spid="147" grpId="0"/>
      <p:bldP spid="1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457200" y="49188"/>
            <a:ext cx="8229600" cy="952500"/>
          </a:xfrm>
        </p:spPr>
        <p:txBody>
          <a:bodyPr>
            <a:normAutofit/>
          </a:bodyPr>
          <a:lstStyle/>
          <a:p>
            <a:r>
              <a:rPr lang="en-US" sz="2200" dirty="0"/>
              <a:t>Who are the Diehard Consumers?</a:t>
            </a:r>
            <a:endParaRPr lang="en-CA" sz="2200" dirty="0"/>
          </a:p>
        </p:txBody>
      </p:sp>
      <p:pic>
        <p:nvPicPr>
          <p:cNvPr id="11" name="Picture 10" descr="Eating Icon on Flat Color Circle Buttons : Clipart vectoriel">
            <a:extLst>
              <a:ext uri="{FF2B5EF4-FFF2-40B4-BE49-F238E27FC236}">
                <a16:creationId xmlns:a16="http://schemas.microsoft.com/office/drawing/2014/main" id="{B1E24178-50F2-4249-AEEB-38C15BE4CA5C}"/>
              </a:ext>
            </a:extLst>
          </p:cNvPr>
          <p:cNvPicPr>
            <a:picLocks noChangeAspect="1" noChangeArrowheads="1"/>
          </p:cNvPicPr>
          <p:nvPr/>
        </p:nvPicPr>
        <p:blipFill rotWithShape="1">
          <a:blip r:embed="rId3"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l="9343" t="12152" r="43001" b="15660"/>
          <a:stretch/>
        </p:blipFill>
        <p:spPr bwMode="auto">
          <a:xfrm>
            <a:off x="8262284" y="127240"/>
            <a:ext cx="589119" cy="58911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3183A923-5A4A-224F-9D44-62F2B195705A}"/>
              </a:ext>
            </a:extLst>
          </p:cNvPr>
          <p:cNvSpPr/>
          <p:nvPr/>
        </p:nvSpPr>
        <p:spPr>
          <a:xfrm>
            <a:off x="472336" y="876300"/>
            <a:ext cx="3963021" cy="4862870"/>
          </a:xfrm>
          <a:prstGeom prst="rect">
            <a:avLst/>
          </a:prstGeom>
        </p:spPr>
        <p:txBody>
          <a:bodyPr wrap="square">
            <a:spAutoFit/>
          </a:bodyPr>
          <a:lstStyle/>
          <a:p>
            <a:pPr>
              <a:spcAft>
                <a:spcPts val="600"/>
              </a:spcAft>
            </a:pPr>
            <a:r>
              <a:rPr lang="en-US" sz="1400" b="1" dirty="0">
                <a:solidFill>
                  <a:srgbClr val="000000"/>
                </a:solidFill>
              </a:rPr>
              <a:t>Consumption Behavior</a:t>
            </a:r>
            <a:endParaRPr lang="en-US" sz="1400" dirty="0">
              <a:solidFill>
                <a:srgbClr val="000000"/>
              </a:solidFill>
            </a:endParaRPr>
          </a:p>
          <a:p>
            <a:pPr marL="171450" indent="-171450">
              <a:spcAft>
                <a:spcPts val="600"/>
              </a:spcAft>
              <a:buFont typeface="Arial" panose="020B0604020202020204" pitchFamily="34" charset="0"/>
              <a:buChar char="•"/>
            </a:pPr>
            <a:r>
              <a:rPr lang="en-US" sz="1300" b="1" dirty="0">
                <a:solidFill>
                  <a:srgbClr val="000000"/>
                </a:solidFill>
              </a:rPr>
              <a:t>Active consumers</a:t>
            </a:r>
            <a:r>
              <a:rPr lang="en-US" sz="1300" dirty="0">
                <a:solidFill>
                  <a:srgbClr val="000000"/>
                </a:solidFill>
              </a:rPr>
              <a:t>, and have various occasions of consumption, either </a:t>
            </a:r>
            <a:r>
              <a:rPr lang="en-US" sz="1300" b="1" dirty="0">
                <a:solidFill>
                  <a:srgbClr val="000000"/>
                </a:solidFill>
              </a:rPr>
              <a:t>social </a:t>
            </a:r>
            <a:r>
              <a:rPr lang="en-US" sz="1300" dirty="0">
                <a:solidFill>
                  <a:srgbClr val="000000"/>
                </a:solidFill>
              </a:rPr>
              <a:t>(wedding, friends reunions, etc.) or they </a:t>
            </a:r>
            <a:r>
              <a:rPr lang="en-US" sz="1300" b="1" dirty="0">
                <a:solidFill>
                  <a:srgbClr val="000000"/>
                </a:solidFill>
              </a:rPr>
              <a:t>choose purposefully </a:t>
            </a:r>
            <a:r>
              <a:rPr lang="en-US" sz="1300" dirty="0">
                <a:solidFill>
                  <a:srgbClr val="000000"/>
                </a:solidFill>
              </a:rPr>
              <a:t>to consume (order restaurants for themselves).</a:t>
            </a:r>
          </a:p>
          <a:p>
            <a:pPr marL="171450" indent="-171450">
              <a:spcAft>
                <a:spcPts val="600"/>
              </a:spcAft>
              <a:buFont typeface="Arial" panose="020B0604020202020204" pitchFamily="34" charset="0"/>
              <a:buChar char="•"/>
            </a:pPr>
            <a:r>
              <a:rPr lang="en-US" sz="1300" dirty="0">
                <a:solidFill>
                  <a:srgbClr val="000000"/>
                </a:solidFill>
              </a:rPr>
              <a:t>They </a:t>
            </a:r>
            <a:r>
              <a:rPr lang="en-US" altLang="zh-TW" sz="1300" dirty="0">
                <a:solidFill>
                  <a:srgbClr val="000000"/>
                </a:solidFill>
              </a:rPr>
              <a:t>think</a:t>
            </a:r>
            <a:r>
              <a:rPr lang="zh-TW" altLang="en-US" sz="1300" dirty="0">
                <a:solidFill>
                  <a:srgbClr val="000000"/>
                </a:solidFill>
              </a:rPr>
              <a:t> </a:t>
            </a:r>
            <a:r>
              <a:rPr lang="en-US" altLang="zh-TW" sz="1300" dirty="0">
                <a:solidFill>
                  <a:srgbClr val="000000"/>
                </a:solidFill>
              </a:rPr>
              <a:t>shark</a:t>
            </a:r>
            <a:r>
              <a:rPr lang="zh-TW" altLang="en-US" sz="1300" dirty="0">
                <a:solidFill>
                  <a:srgbClr val="000000"/>
                </a:solidFill>
              </a:rPr>
              <a:t> </a:t>
            </a:r>
            <a:r>
              <a:rPr lang="en-US" altLang="zh-TW" sz="1300" dirty="0">
                <a:solidFill>
                  <a:srgbClr val="000000"/>
                </a:solidFill>
              </a:rPr>
              <a:t>fin</a:t>
            </a:r>
            <a:r>
              <a:rPr lang="zh-TW" altLang="en-US" sz="1300" dirty="0">
                <a:solidFill>
                  <a:srgbClr val="000000"/>
                </a:solidFill>
              </a:rPr>
              <a:t> </a:t>
            </a:r>
            <a:r>
              <a:rPr lang="en-US" altLang="zh-TW" sz="1300" dirty="0">
                <a:solidFill>
                  <a:srgbClr val="000000"/>
                </a:solidFill>
              </a:rPr>
              <a:t>consumption</a:t>
            </a:r>
            <a:r>
              <a:rPr lang="zh-TW" altLang="en-US" sz="1300" dirty="0">
                <a:solidFill>
                  <a:srgbClr val="000000"/>
                </a:solidFill>
              </a:rPr>
              <a:t> </a:t>
            </a:r>
            <a:r>
              <a:rPr lang="en-US" altLang="zh-TW" sz="1300" dirty="0">
                <a:solidFill>
                  <a:srgbClr val="000000"/>
                </a:solidFill>
              </a:rPr>
              <a:t>may</a:t>
            </a:r>
            <a:r>
              <a:rPr lang="zh-TW" altLang="en-US" sz="1300" dirty="0">
                <a:solidFill>
                  <a:srgbClr val="000000"/>
                </a:solidFill>
              </a:rPr>
              <a:t> </a:t>
            </a:r>
            <a:r>
              <a:rPr lang="en-US" altLang="zh-TW" sz="1300" dirty="0">
                <a:solidFill>
                  <a:srgbClr val="000000"/>
                </a:solidFill>
              </a:rPr>
              <a:t>not</a:t>
            </a:r>
            <a:r>
              <a:rPr lang="zh-TW" altLang="en-US" sz="1300" dirty="0">
                <a:solidFill>
                  <a:srgbClr val="000000"/>
                </a:solidFill>
              </a:rPr>
              <a:t> </a:t>
            </a:r>
            <a:r>
              <a:rPr lang="en-US" altLang="zh-TW" sz="1300" dirty="0">
                <a:solidFill>
                  <a:srgbClr val="000000"/>
                </a:solidFill>
              </a:rPr>
              <a:t>necessarily need to be</a:t>
            </a:r>
            <a:r>
              <a:rPr lang="zh-TW" altLang="en-US" sz="1300" dirty="0">
                <a:solidFill>
                  <a:srgbClr val="000000"/>
                </a:solidFill>
              </a:rPr>
              <a:t> </a:t>
            </a:r>
            <a:r>
              <a:rPr lang="en-US" altLang="zh-TW" sz="1300" dirty="0">
                <a:solidFill>
                  <a:srgbClr val="000000"/>
                </a:solidFill>
              </a:rPr>
              <a:t>decreased, even though a majority agrees to support future shark fin campaigns.</a:t>
            </a:r>
            <a:br>
              <a:rPr lang="en-US" altLang="zh-TW" sz="1300" dirty="0">
                <a:solidFill>
                  <a:srgbClr val="000000"/>
                </a:solidFill>
              </a:rPr>
            </a:br>
            <a:endParaRPr lang="en-US" sz="500" dirty="0">
              <a:solidFill>
                <a:srgbClr val="000000"/>
              </a:solidFill>
            </a:endParaRPr>
          </a:p>
          <a:p>
            <a:pPr>
              <a:spcAft>
                <a:spcPts val="600"/>
              </a:spcAft>
            </a:pPr>
            <a:r>
              <a:rPr lang="en-US" sz="1400" b="1" dirty="0">
                <a:solidFill>
                  <a:srgbClr val="000000"/>
                </a:solidFill>
              </a:rPr>
              <a:t>Opinion</a:t>
            </a:r>
          </a:p>
          <a:p>
            <a:pPr marL="171450" indent="-171450">
              <a:spcAft>
                <a:spcPts val="600"/>
              </a:spcAft>
              <a:buFont typeface="Arial" panose="020B0604020202020204" pitchFamily="34" charset="0"/>
              <a:buChar char="•"/>
            </a:pPr>
            <a:r>
              <a:rPr lang="en-US" altLang="zh-TW" sz="1300" dirty="0">
                <a:solidFill>
                  <a:srgbClr val="000000"/>
                </a:solidFill>
              </a:rPr>
              <a:t>Main drivers are related to </a:t>
            </a:r>
            <a:r>
              <a:rPr lang="en-US" altLang="zh-TW" sz="1300" b="1" dirty="0">
                <a:solidFill>
                  <a:srgbClr val="000000"/>
                </a:solidFill>
              </a:rPr>
              <a:t>health benefits</a:t>
            </a:r>
            <a:r>
              <a:rPr lang="en-US" altLang="zh-TW" sz="1300" dirty="0">
                <a:solidFill>
                  <a:srgbClr val="000000"/>
                </a:solidFill>
              </a:rPr>
              <a:t>, are </a:t>
            </a:r>
            <a:r>
              <a:rPr lang="en-US" altLang="zh-TW" sz="1300" b="1" dirty="0">
                <a:solidFill>
                  <a:srgbClr val="000000"/>
                </a:solidFill>
              </a:rPr>
              <a:t>culinary</a:t>
            </a:r>
            <a:r>
              <a:rPr lang="en-US" altLang="zh-TW" sz="1300" dirty="0">
                <a:solidFill>
                  <a:srgbClr val="000000"/>
                </a:solidFill>
              </a:rPr>
              <a:t> (related to the exclusivity/ uniqueness of shark fin soup: “SF soup tastes good and has a special texture that cannot be replaced”) and </a:t>
            </a:r>
            <a:r>
              <a:rPr lang="en-US" altLang="zh-TW" sz="1300" b="1" dirty="0">
                <a:solidFill>
                  <a:srgbClr val="000000"/>
                </a:solidFill>
              </a:rPr>
              <a:t>tradition</a:t>
            </a:r>
            <a:r>
              <a:rPr lang="en-US" altLang="zh-TW" sz="1300" dirty="0">
                <a:solidFill>
                  <a:srgbClr val="000000"/>
                </a:solidFill>
              </a:rPr>
              <a:t>.</a:t>
            </a:r>
            <a:endParaRPr lang="en-US" sz="1300" dirty="0">
              <a:solidFill>
                <a:srgbClr val="000000"/>
              </a:solidFill>
            </a:endParaRPr>
          </a:p>
          <a:p>
            <a:pPr marL="171450" indent="-171450">
              <a:spcAft>
                <a:spcPts val="600"/>
              </a:spcAft>
              <a:buFont typeface="Arial" panose="020B0604020202020204" pitchFamily="34" charset="0"/>
              <a:buChar char="•"/>
            </a:pPr>
            <a:r>
              <a:rPr lang="en-US" sz="1300" dirty="0">
                <a:solidFill>
                  <a:srgbClr val="000000"/>
                </a:solidFill>
              </a:rPr>
              <a:t>Their main deterrents are </a:t>
            </a:r>
            <a:r>
              <a:rPr lang="en-US" sz="1300" b="1" dirty="0">
                <a:solidFill>
                  <a:srgbClr val="000000"/>
                </a:solidFill>
              </a:rPr>
              <a:t>conservation </a:t>
            </a:r>
            <a:r>
              <a:rPr lang="en-US" sz="1300" b="1" i="1" dirty="0">
                <a:solidFill>
                  <a:schemeClr val="accent5"/>
                </a:solidFill>
              </a:rPr>
              <a:t>(caveat)</a:t>
            </a:r>
            <a:r>
              <a:rPr lang="en-US" sz="1300" dirty="0">
                <a:solidFill>
                  <a:srgbClr val="000000"/>
                </a:solidFill>
              </a:rPr>
              <a:t>, the </a:t>
            </a:r>
            <a:r>
              <a:rPr lang="en-US" sz="1300" b="1" dirty="0">
                <a:solidFill>
                  <a:srgbClr val="000000"/>
                </a:solidFill>
              </a:rPr>
              <a:t>legality</a:t>
            </a:r>
            <a:r>
              <a:rPr lang="en-US" sz="1300" dirty="0">
                <a:solidFill>
                  <a:srgbClr val="000000"/>
                </a:solidFill>
              </a:rPr>
              <a:t> of shark fin consumption and </a:t>
            </a:r>
            <a:r>
              <a:rPr lang="en-US" sz="1300" b="1" dirty="0">
                <a:solidFill>
                  <a:srgbClr val="000000"/>
                </a:solidFill>
              </a:rPr>
              <a:t>practical culinary </a:t>
            </a:r>
            <a:r>
              <a:rPr lang="en-US" sz="1300" dirty="0">
                <a:solidFill>
                  <a:srgbClr val="000000"/>
                </a:solidFill>
              </a:rPr>
              <a:t>barriers (hard to cook).</a:t>
            </a:r>
          </a:p>
          <a:p>
            <a:pPr marL="171450" indent="-171450">
              <a:spcAft>
                <a:spcPts val="600"/>
              </a:spcAft>
              <a:buFont typeface="Arial" panose="020B0604020202020204" pitchFamily="34" charset="0"/>
              <a:buChar char="•"/>
            </a:pPr>
            <a:r>
              <a:rPr lang="en-US" sz="1300" dirty="0">
                <a:solidFill>
                  <a:srgbClr val="000000"/>
                </a:solidFill>
              </a:rPr>
              <a:t>The message on extinction (as prompted in the survey) has less impact on them, they prefer the message on animal cruelty or luxury/status.</a:t>
            </a:r>
          </a:p>
        </p:txBody>
      </p:sp>
      <p:sp>
        <p:nvSpPr>
          <p:cNvPr id="38" name="Rectangle 37">
            <a:extLst>
              <a:ext uri="{FF2B5EF4-FFF2-40B4-BE49-F238E27FC236}">
                <a16:creationId xmlns:a16="http://schemas.microsoft.com/office/drawing/2014/main" id="{265B8789-A28B-7842-B9D7-D4C863852F62}"/>
              </a:ext>
            </a:extLst>
          </p:cNvPr>
          <p:cNvSpPr/>
          <p:nvPr/>
        </p:nvSpPr>
        <p:spPr>
          <a:xfrm>
            <a:off x="4412425" y="982807"/>
            <a:ext cx="4731575" cy="4076700"/>
          </a:xfrm>
          <a:prstGeom prst="rect">
            <a:avLst/>
          </a:prstGeom>
          <a:solidFill>
            <a:srgbClr val="BECCD3">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39" name="Straight Connector 38">
            <a:extLst>
              <a:ext uri="{FF2B5EF4-FFF2-40B4-BE49-F238E27FC236}">
                <a16:creationId xmlns:a16="http://schemas.microsoft.com/office/drawing/2014/main" id="{C34E48DA-831D-674C-B8E4-E9DE5E4A020F}"/>
              </a:ext>
            </a:extLst>
          </p:cNvPr>
          <p:cNvCxnSpPr>
            <a:cxnSpLocks/>
          </p:cNvCxnSpPr>
          <p:nvPr/>
        </p:nvCxnSpPr>
        <p:spPr>
          <a:xfrm>
            <a:off x="4724400" y="3009900"/>
            <a:ext cx="3953296" cy="0"/>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1912C06-FF32-0749-927A-CDFE3544F71F}"/>
              </a:ext>
            </a:extLst>
          </p:cNvPr>
          <p:cNvCxnSpPr>
            <a:cxnSpLocks/>
          </p:cNvCxnSpPr>
          <p:nvPr/>
        </p:nvCxnSpPr>
        <p:spPr>
          <a:xfrm>
            <a:off x="6701048" y="1203614"/>
            <a:ext cx="0" cy="3635086"/>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EC247D9-467A-3A46-9885-BBAC12CE81D1}"/>
              </a:ext>
            </a:extLst>
          </p:cNvPr>
          <p:cNvSpPr txBox="1"/>
          <p:nvPr/>
        </p:nvSpPr>
        <p:spPr>
          <a:xfrm>
            <a:off x="6906651" y="1254563"/>
            <a:ext cx="1726628" cy="461665"/>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Intention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to</a:t>
            </a:r>
            <a:endParaRPr lang="en-HK" altLang="zh-TW" sz="1200" dirty="0">
              <a:solidFill>
                <a:schemeClr val="accent6">
                  <a:lumMod val="50000"/>
                </a:schemeClr>
              </a:solidFill>
              <a:latin typeface="Franklin Gothic Medium Cond" charset="0"/>
              <a:ea typeface="Franklin Gothic Medium Cond" charset="0"/>
              <a:cs typeface="Franklin Gothic Medium Cond" charset="0"/>
            </a:endParaRPr>
          </a:p>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Consume</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Less</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the</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Future</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pic>
        <p:nvPicPr>
          <p:cNvPr id="42" name="Picture 41">
            <a:extLst>
              <a:ext uri="{FF2B5EF4-FFF2-40B4-BE49-F238E27FC236}">
                <a16:creationId xmlns:a16="http://schemas.microsoft.com/office/drawing/2014/main" id="{DBCDF639-D08B-B44E-9310-C47038BEFC9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53982" y="2277236"/>
            <a:ext cx="402806" cy="402806"/>
          </a:xfrm>
          <a:prstGeom prst="rect">
            <a:avLst/>
          </a:prstGeom>
        </p:spPr>
      </p:pic>
      <p:sp>
        <p:nvSpPr>
          <p:cNvPr id="43" name="Rectangle 42">
            <a:extLst>
              <a:ext uri="{FF2B5EF4-FFF2-40B4-BE49-F238E27FC236}">
                <a16:creationId xmlns:a16="http://schemas.microsoft.com/office/drawing/2014/main" id="{F253983F-CB9B-6844-BC9B-1E89C5E23F65}"/>
              </a:ext>
            </a:extLst>
          </p:cNvPr>
          <p:cNvSpPr/>
          <p:nvPr/>
        </p:nvSpPr>
        <p:spPr>
          <a:xfrm>
            <a:off x="7213064" y="2684846"/>
            <a:ext cx="1113801"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2</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out</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of</a:t>
            </a:r>
            <a:r>
              <a:rPr lang="zh-TW" altLang="en-US" sz="900" dirty="0">
                <a:solidFill>
                  <a:schemeClr val="accent6">
                    <a:lumMod val="50000"/>
                  </a:schemeClr>
                </a:solidFill>
                <a:latin typeface="Franklin Gothic Medium Cond" charset="0"/>
                <a:ea typeface="Franklin Gothic Medium Cond" charset="0"/>
                <a:cs typeface="Franklin Gothic Medium Cond" charset="0"/>
              </a:rPr>
              <a:t> </a:t>
            </a:r>
            <a:r>
              <a:rPr lang="en-US" altLang="zh-TW" sz="900" dirty="0">
                <a:solidFill>
                  <a:schemeClr val="accent6">
                    <a:lumMod val="50000"/>
                  </a:schemeClr>
                </a:solidFill>
                <a:latin typeface="Franklin Gothic Medium Cond" charset="0"/>
                <a:ea typeface="Franklin Gothic Medium Cond" charset="0"/>
                <a:cs typeface="Franklin Gothic Medium Cond" charset="0"/>
              </a:rPr>
              <a:t>10</a:t>
            </a:r>
            <a:endParaRPr lang="en-US" sz="900" dirty="0">
              <a:solidFill>
                <a:schemeClr val="accent6">
                  <a:lumMod val="50000"/>
                </a:schemeClr>
              </a:solidFill>
              <a:ea typeface="Times New Roman" charset="0"/>
              <a:cs typeface="Times New Roman" charset="0"/>
            </a:endParaRPr>
          </a:p>
        </p:txBody>
      </p:sp>
      <p:pic>
        <p:nvPicPr>
          <p:cNvPr id="44" name="Picture 43">
            <a:extLst>
              <a:ext uri="{FF2B5EF4-FFF2-40B4-BE49-F238E27FC236}">
                <a16:creationId xmlns:a16="http://schemas.microsoft.com/office/drawing/2014/main" id="{D812EAD9-FE46-884C-8DC1-26D469FA2F7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53982" y="1828734"/>
            <a:ext cx="402806" cy="402806"/>
          </a:xfrm>
          <a:prstGeom prst="rect">
            <a:avLst/>
          </a:prstGeom>
        </p:spPr>
      </p:pic>
      <p:pic>
        <p:nvPicPr>
          <p:cNvPr id="45" name="Picture 44">
            <a:extLst>
              <a:ext uri="{FF2B5EF4-FFF2-40B4-BE49-F238E27FC236}">
                <a16:creationId xmlns:a16="http://schemas.microsoft.com/office/drawing/2014/main" id="{70AC6F47-1805-DB45-9787-F69B5F13165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81417" y="2277236"/>
            <a:ext cx="402806" cy="402806"/>
          </a:xfrm>
          <a:prstGeom prst="rect">
            <a:avLst/>
          </a:prstGeom>
        </p:spPr>
      </p:pic>
      <p:pic>
        <p:nvPicPr>
          <p:cNvPr id="46" name="Picture 45">
            <a:extLst>
              <a:ext uri="{FF2B5EF4-FFF2-40B4-BE49-F238E27FC236}">
                <a16:creationId xmlns:a16="http://schemas.microsoft.com/office/drawing/2014/main" id="{9DF51795-1715-0648-9BE7-8E9D9E8F659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81417" y="1828537"/>
            <a:ext cx="403200" cy="403200"/>
          </a:xfrm>
          <a:prstGeom prst="rect">
            <a:avLst/>
          </a:prstGeom>
        </p:spPr>
      </p:pic>
      <p:pic>
        <p:nvPicPr>
          <p:cNvPr id="47" name="Picture 46">
            <a:extLst>
              <a:ext uri="{FF2B5EF4-FFF2-40B4-BE49-F238E27FC236}">
                <a16:creationId xmlns:a16="http://schemas.microsoft.com/office/drawing/2014/main" id="{19624FC8-2042-BB4C-9DEA-3E6A2ED9C4F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24755" y="1828537"/>
            <a:ext cx="403200" cy="403200"/>
          </a:xfrm>
          <a:prstGeom prst="rect">
            <a:avLst/>
          </a:prstGeom>
        </p:spPr>
      </p:pic>
      <p:pic>
        <p:nvPicPr>
          <p:cNvPr id="49" name="Picture 48">
            <a:extLst>
              <a:ext uri="{FF2B5EF4-FFF2-40B4-BE49-F238E27FC236}">
                <a16:creationId xmlns:a16="http://schemas.microsoft.com/office/drawing/2014/main" id="{7C05F59A-6D72-E746-9DFF-B8321AC933A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10840" y="2277236"/>
            <a:ext cx="402806" cy="402806"/>
          </a:xfrm>
          <a:prstGeom prst="rect">
            <a:avLst/>
          </a:prstGeom>
        </p:spPr>
      </p:pic>
      <p:pic>
        <p:nvPicPr>
          <p:cNvPr id="53" name="Picture 52">
            <a:extLst>
              <a:ext uri="{FF2B5EF4-FFF2-40B4-BE49-F238E27FC236}">
                <a16:creationId xmlns:a16="http://schemas.microsoft.com/office/drawing/2014/main" id="{2AE8C381-5FCD-564C-B4A7-3022C2B7D6C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811037" y="1828734"/>
            <a:ext cx="402806" cy="402806"/>
          </a:xfrm>
          <a:prstGeom prst="rect">
            <a:avLst/>
          </a:prstGeom>
        </p:spPr>
      </p:pic>
      <p:pic>
        <p:nvPicPr>
          <p:cNvPr id="54" name="Picture 53">
            <a:extLst>
              <a:ext uri="{FF2B5EF4-FFF2-40B4-BE49-F238E27FC236}">
                <a16:creationId xmlns:a16="http://schemas.microsoft.com/office/drawing/2014/main" id="{6FA1FD33-620C-D643-BE8E-007796E75DB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67699" y="2277236"/>
            <a:ext cx="402806" cy="402806"/>
          </a:xfrm>
          <a:prstGeom prst="rect">
            <a:avLst/>
          </a:prstGeom>
        </p:spPr>
      </p:pic>
      <p:pic>
        <p:nvPicPr>
          <p:cNvPr id="55" name="Picture 54">
            <a:extLst>
              <a:ext uri="{FF2B5EF4-FFF2-40B4-BE49-F238E27FC236}">
                <a16:creationId xmlns:a16="http://schemas.microsoft.com/office/drawing/2014/main" id="{A7138939-ADB0-574B-B780-6A5DB2984F9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68093" y="1828734"/>
            <a:ext cx="402806" cy="402806"/>
          </a:xfrm>
          <a:prstGeom prst="rect">
            <a:avLst/>
          </a:prstGeom>
        </p:spPr>
      </p:pic>
      <p:pic>
        <p:nvPicPr>
          <p:cNvPr id="56" name="Picture 55">
            <a:extLst>
              <a:ext uri="{FF2B5EF4-FFF2-40B4-BE49-F238E27FC236}">
                <a16:creationId xmlns:a16="http://schemas.microsoft.com/office/drawing/2014/main" id="{E48CBBD9-9FA8-8442-80F3-69A60127109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24558" y="2277236"/>
            <a:ext cx="402806" cy="402806"/>
          </a:xfrm>
          <a:prstGeom prst="rect">
            <a:avLst/>
          </a:prstGeom>
        </p:spPr>
      </p:pic>
      <p:sp>
        <p:nvSpPr>
          <p:cNvPr id="57" name="Oval 56">
            <a:extLst>
              <a:ext uri="{FF2B5EF4-FFF2-40B4-BE49-F238E27FC236}">
                <a16:creationId xmlns:a16="http://schemas.microsoft.com/office/drawing/2014/main" id="{5165C331-62C9-3345-968E-042F9AC1620A}"/>
              </a:ext>
            </a:extLst>
          </p:cNvPr>
          <p:cNvSpPr/>
          <p:nvPr/>
        </p:nvSpPr>
        <p:spPr>
          <a:xfrm>
            <a:off x="5706559" y="1742029"/>
            <a:ext cx="744357" cy="74435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5165C331-62C9-3345-968E-042F9AC1620A}"/>
              </a:ext>
            </a:extLst>
          </p:cNvPr>
          <p:cNvSpPr/>
          <p:nvPr/>
        </p:nvSpPr>
        <p:spPr>
          <a:xfrm>
            <a:off x="4761384" y="1742029"/>
            <a:ext cx="744357" cy="74435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848603" y="1866621"/>
            <a:ext cx="436866" cy="436866"/>
          </a:xfrm>
          <a:prstGeom prst="rect">
            <a:avLst/>
          </a:prstGeom>
        </p:spPr>
      </p:pic>
      <p:sp>
        <p:nvSpPr>
          <p:cNvPr id="61" name="TextBox 60">
            <a:extLst>
              <a:ext uri="{FF2B5EF4-FFF2-40B4-BE49-F238E27FC236}">
                <a16:creationId xmlns:a16="http://schemas.microsoft.com/office/drawing/2014/main" id="{15BF4AFC-3990-5D49-BF58-E600BFAA2BAE}"/>
              </a:ext>
            </a:extLst>
          </p:cNvPr>
          <p:cNvSpPr txBox="1"/>
          <p:nvPr/>
        </p:nvSpPr>
        <p:spPr>
          <a:xfrm>
            <a:off x="4427002" y="1246280"/>
            <a:ext cx="2201402" cy="461665"/>
          </a:xfrm>
          <a:prstGeom prst="rect">
            <a:avLst/>
          </a:prstGeom>
          <a:noFill/>
        </p:spPr>
        <p:txBody>
          <a:bodyPr wrap="squar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 Occasions of Consumption</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62" name="Rectangle 61">
            <a:extLst>
              <a:ext uri="{FF2B5EF4-FFF2-40B4-BE49-F238E27FC236}">
                <a16:creationId xmlns:a16="http://schemas.microsoft.com/office/drawing/2014/main" id="{F06CF588-81E8-8E44-82E5-B1023E83377B}"/>
              </a:ext>
            </a:extLst>
          </p:cNvPr>
          <p:cNvSpPr/>
          <p:nvPr/>
        </p:nvSpPr>
        <p:spPr>
          <a:xfrm>
            <a:off x="4734130" y="2503757"/>
            <a:ext cx="818783"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Family Events</a:t>
            </a:r>
            <a:endParaRPr lang="en-US" sz="900" dirty="0">
              <a:solidFill>
                <a:schemeClr val="accent6">
                  <a:lumMod val="50000"/>
                </a:schemeClr>
              </a:solidFill>
              <a:ea typeface="Times New Roman" charset="0"/>
              <a:cs typeface="Times New Roman" charset="0"/>
            </a:endParaRPr>
          </a:p>
        </p:txBody>
      </p:sp>
      <p:sp>
        <p:nvSpPr>
          <p:cNvPr id="65" name="Rectangle 64">
            <a:extLst>
              <a:ext uri="{FF2B5EF4-FFF2-40B4-BE49-F238E27FC236}">
                <a16:creationId xmlns:a16="http://schemas.microsoft.com/office/drawing/2014/main" id="{E74130B6-F049-1E49-A8C8-DC65C2DC0203}"/>
              </a:ext>
            </a:extLst>
          </p:cNvPr>
          <p:cNvSpPr/>
          <p:nvPr/>
        </p:nvSpPr>
        <p:spPr>
          <a:xfrm>
            <a:off x="5589061" y="2488612"/>
            <a:ext cx="921845"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At a restaurant</a:t>
            </a:r>
            <a:endParaRPr lang="en-US" sz="900" dirty="0">
              <a:solidFill>
                <a:schemeClr val="accent6">
                  <a:lumMod val="50000"/>
                </a:schemeClr>
              </a:solidFill>
              <a:ea typeface="Times New Roman" charset="0"/>
              <a:cs typeface="Times New Roman" charset="0"/>
            </a:endParaRPr>
          </a:p>
        </p:txBody>
      </p:sp>
      <p:pic>
        <p:nvPicPr>
          <p:cNvPr id="66" name="Picture 65"/>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785170" y="1772207"/>
            <a:ext cx="684741" cy="684741"/>
          </a:xfrm>
          <a:prstGeom prst="rect">
            <a:avLst/>
          </a:prstGeom>
        </p:spPr>
      </p:pic>
      <p:sp>
        <p:nvSpPr>
          <p:cNvPr id="67" name="Oval 66">
            <a:extLst>
              <a:ext uri="{FF2B5EF4-FFF2-40B4-BE49-F238E27FC236}">
                <a16:creationId xmlns:a16="http://schemas.microsoft.com/office/drawing/2014/main" id="{5165C331-62C9-3345-968E-042F9AC1620A}"/>
              </a:ext>
            </a:extLst>
          </p:cNvPr>
          <p:cNvSpPr/>
          <p:nvPr/>
        </p:nvSpPr>
        <p:spPr>
          <a:xfrm>
            <a:off x="5179672" y="3534045"/>
            <a:ext cx="744357" cy="74435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07178A2-E882-0C45-B20A-7A9CA8EB02CC}"/>
              </a:ext>
            </a:extLst>
          </p:cNvPr>
          <p:cNvSpPr/>
          <p:nvPr/>
        </p:nvSpPr>
        <p:spPr>
          <a:xfrm>
            <a:off x="4898396" y="4335240"/>
            <a:ext cx="1273804"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Uniqueness </a:t>
            </a:r>
          </a:p>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(Quality, Taste)</a:t>
            </a:r>
            <a:endParaRPr lang="en-US" sz="900" dirty="0">
              <a:solidFill>
                <a:schemeClr val="accent6">
                  <a:lumMod val="50000"/>
                </a:schemeClr>
              </a:solidFill>
              <a:ea typeface="Times New Roman" charset="0"/>
              <a:cs typeface="Times New Roman" charset="0"/>
            </a:endParaRPr>
          </a:p>
        </p:txBody>
      </p:sp>
      <p:pic>
        <p:nvPicPr>
          <p:cNvPr id="70" name="Picture 69"/>
          <p:cNvPicPr>
            <a:picLocks noChangeAspect="1"/>
          </p:cNvPicPr>
          <p:nvPr/>
        </p:nvPicPr>
        <p:blipFill>
          <a:blip r:embed="rId8">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279469" y="3608407"/>
            <a:ext cx="535668" cy="535668"/>
          </a:xfrm>
          <a:prstGeom prst="rect">
            <a:avLst/>
          </a:prstGeom>
        </p:spPr>
      </p:pic>
      <p:sp>
        <p:nvSpPr>
          <p:cNvPr id="86" name="Rectangle 85">
            <a:extLst>
              <a:ext uri="{FF2B5EF4-FFF2-40B4-BE49-F238E27FC236}">
                <a16:creationId xmlns:a16="http://schemas.microsoft.com/office/drawing/2014/main" id="{74204F94-736C-2743-8757-E234BFC952B5}"/>
              </a:ext>
            </a:extLst>
          </p:cNvPr>
          <p:cNvSpPr/>
          <p:nvPr/>
        </p:nvSpPr>
        <p:spPr>
          <a:xfrm>
            <a:off x="6884222" y="4345426"/>
            <a:ext cx="892940" cy="2308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Conservation</a:t>
            </a:r>
            <a:endParaRPr lang="en-US" sz="900" dirty="0">
              <a:solidFill>
                <a:schemeClr val="accent6">
                  <a:lumMod val="50000"/>
                </a:schemeClr>
              </a:solidFill>
              <a:ea typeface="Times New Roman" charset="0"/>
              <a:cs typeface="Times New Roman" charset="0"/>
            </a:endParaRPr>
          </a:p>
        </p:txBody>
      </p:sp>
      <p:sp>
        <p:nvSpPr>
          <p:cNvPr id="94" name="Rectangle 93">
            <a:extLst>
              <a:ext uri="{FF2B5EF4-FFF2-40B4-BE49-F238E27FC236}">
                <a16:creationId xmlns:a16="http://schemas.microsoft.com/office/drawing/2014/main" id="{F4948F88-8AE6-4C45-8996-9F3E150F6CB2}"/>
              </a:ext>
            </a:extLst>
          </p:cNvPr>
          <p:cNvSpPr/>
          <p:nvPr/>
        </p:nvSpPr>
        <p:spPr>
          <a:xfrm>
            <a:off x="7713490" y="4344608"/>
            <a:ext cx="1113801" cy="369332"/>
          </a:xfrm>
          <a:prstGeom prst="rect">
            <a:avLst/>
          </a:prstGeom>
        </p:spPr>
        <p:txBody>
          <a:bodyPr wrap="square">
            <a:spAutoFit/>
          </a:bodyPr>
          <a:lstStyle/>
          <a:p>
            <a:pPr lvl="0" algn="ctr">
              <a:spcAft>
                <a:spcPts val="0"/>
              </a:spcAft>
            </a:pPr>
            <a:r>
              <a:rPr lang="en-US" altLang="zh-TW" sz="900" dirty="0">
                <a:solidFill>
                  <a:schemeClr val="accent6">
                    <a:lumMod val="50000"/>
                  </a:schemeClr>
                </a:solidFill>
                <a:latin typeface="Franklin Gothic Medium Cond" charset="0"/>
                <a:ea typeface="Franklin Gothic Medium Cond" charset="0"/>
                <a:cs typeface="Franklin Gothic Medium Cond" charset="0"/>
              </a:rPr>
              <a:t>Legal</a:t>
            </a:r>
          </a:p>
          <a:p>
            <a:pPr lvl="0" algn="ctr">
              <a:spcAft>
                <a:spcPts val="0"/>
              </a:spcAft>
            </a:pPr>
            <a:r>
              <a:rPr lang="en-US" sz="900" dirty="0">
                <a:solidFill>
                  <a:schemeClr val="accent6">
                    <a:lumMod val="50000"/>
                  </a:schemeClr>
                </a:solidFill>
                <a:latin typeface="Franklin Gothic Medium Cond" charset="0"/>
                <a:ea typeface="Times New Roman" charset="0"/>
                <a:cs typeface="Times New Roman" charset="0"/>
              </a:rPr>
              <a:t>(Government ban)</a:t>
            </a:r>
            <a:endParaRPr lang="en-US" sz="900" dirty="0">
              <a:solidFill>
                <a:schemeClr val="accent6">
                  <a:lumMod val="50000"/>
                </a:schemeClr>
              </a:solidFill>
              <a:ea typeface="Times New Roman" charset="0"/>
              <a:cs typeface="Times New Roman" charset="0"/>
            </a:endParaRPr>
          </a:p>
        </p:txBody>
      </p:sp>
      <p:sp>
        <p:nvSpPr>
          <p:cNvPr id="96" name="Oval 95">
            <a:extLst>
              <a:ext uri="{FF2B5EF4-FFF2-40B4-BE49-F238E27FC236}">
                <a16:creationId xmlns:a16="http://schemas.microsoft.com/office/drawing/2014/main" id="{5165C331-62C9-3345-968E-042F9AC1620A}"/>
              </a:ext>
            </a:extLst>
          </p:cNvPr>
          <p:cNvSpPr/>
          <p:nvPr/>
        </p:nvSpPr>
        <p:spPr>
          <a:xfrm>
            <a:off x="6963676" y="3534044"/>
            <a:ext cx="744357" cy="74435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p:cNvPicPr>
            <a:picLocks noChangeAspect="1"/>
          </p:cNvPicPr>
          <p:nvPr/>
        </p:nvPicPr>
        <p:blipFill rotWithShape="1">
          <a:blip r:embed="rId9">
            <a:clrChange>
              <a:clrFrom>
                <a:srgbClr val="FFFFFF"/>
              </a:clrFrom>
              <a:clrTo>
                <a:srgbClr val="FFFFFF">
                  <a:alpha val="0"/>
                </a:srgbClr>
              </a:clrTo>
            </a:clrChange>
            <a:duotone>
              <a:schemeClr val="accent2">
                <a:shade val="45000"/>
                <a:satMod val="135000"/>
              </a:schemeClr>
              <a:prstClr val="white"/>
            </a:duotone>
          </a:blip>
          <a:srcRect t="16290" b="29058"/>
          <a:stretch/>
        </p:blipFill>
        <p:spPr>
          <a:xfrm>
            <a:off x="6988842" y="3694501"/>
            <a:ext cx="694024" cy="379295"/>
          </a:xfrm>
          <a:prstGeom prst="rect">
            <a:avLst/>
          </a:prstGeom>
        </p:spPr>
      </p:pic>
      <p:sp>
        <p:nvSpPr>
          <p:cNvPr id="100" name="Oval 99">
            <a:extLst>
              <a:ext uri="{FF2B5EF4-FFF2-40B4-BE49-F238E27FC236}">
                <a16:creationId xmlns:a16="http://schemas.microsoft.com/office/drawing/2014/main" id="{5165C331-62C9-3345-968E-042F9AC1620A}"/>
              </a:ext>
            </a:extLst>
          </p:cNvPr>
          <p:cNvSpPr/>
          <p:nvPr/>
        </p:nvSpPr>
        <p:spPr>
          <a:xfrm>
            <a:off x="7924367" y="3525550"/>
            <a:ext cx="744357" cy="74435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1" name="Picture 18" descr="Image result for regulation icon"/>
          <p:cNvPicPr>
            <a:picLocks noChangeAspect="1" noChangeArrowheads="1"/>
          </p:cNvPicPr>
          <p:nvPr/>
        </p:nvPicPr>
        <p:blipFill>
          <a:blip r:embed="rId10" cstate="screen">
            <a:duotone>
              <a:schemeClr val="accent2">
                <a:shade val="45000"/>
                <a:satMod val="135000"/>
              </a:schemeClr>
              <a:prstClr val="white"/>
            </a:duotone>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018706" y="3640707"/>
            <a:ext cx="503368" cy="503368"/>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0388B831-B4F2-CB4D-B0ED-B4FEFEE412E9}"/>
              </a:ext>
            </a:extLst>
          </p:cNvPr>
          <p:cNvSpPr txBox="1"/>
          <p:nvPr/>
        </p:nvSpPr>
        <p:spPr>
          <a:xfrm>
            <a:off x="7143142" y="3143837"/>
            <a:ext cx="1335623" cy="276999"/>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Deterrents*</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
        <p:nvSpPr>
          <p:cNvPr id="103" name="TextBox 102">
            <a:extLst>
              <a:ext uri="{FF2B5EF4-FFF2-40B4-BE49-F238E27FC236}">
                <a16:creationId xmlns:a16="http://schemas.microsoft.com/office/drawing/2014/main" id="{AD038282-DFD0-7144-9B3E-A2EF95BC8E41}"/>
              </a:ext>
            </a:extLst>
          </p:cNvPr>
          <p:cNvSpPr txBox="1"/>
          <p:nvPr/>
        </p:nvSpPr>
        <p:spPr>
          <a:xfrm>
            <a:off x="5053341" y="3138636"/>
            <a:ext cx="1104791" cy="276999"/>
          </a:xfrm>
          <a:prstGeom prst="rect">
            <a:avLst/>
          </a:prstGeom>
          <a:noFill/>
        </p:spPr>
        <p:txBody>
          <a:bodyPr wrap="none" rtlCol="0">
            <a:spAutoFit/>
          </a:bodyPr>
          <a:lstStyle/>
          <a:p>
            <a:pPr algn="ctr"/>
            <a:r>
              <a:rPr lang="en-US" altLang="zh-TW" sz="1200" dirty="0">
                <a:solidFill>
                  <a:schemeClr val="accent6">
                    <a:lumMod val="50000"/>
                  </a:schemeClr>
                </a:solidFill>
                <a:latin typeface="Franklin Gothic Medium Cond" charset="0"/>
                <a:ea typeface="Franklin Gothic Medium Cond" charset="0"/>
                <a:cs typeface="Franklin Gothic Medium Cond" charset="0"/>
              </a:rPr>
              <a:t>Main</a:t>
            </a:r>
            <a:r>
              <a:rPr lang="zh-TW" altLang="en-US" sz="1200" dirty="0">
                <a:solidFill>
                  <a:schemeClr val="accent6">
                    <a:lumMod val="50000"/>
                  </a:schemeClr>
                </a:solidFill>
                <a:latin typeface="Franklin Gothic Medium Cond" charset="0"/>
                <a:ea typeface="Franklin Gothic Medium Cond" charset="0"/>
                <a:cs typeface="Franklin Gothic Medium Cond" charset="0"/>
              </a:rPr>
              <a:t> </a:t>
            </a:r>
            <a:r>
              <a:rPr lang="en-US" altLang="zh-TW" sz="1200" dirty="0">
                <a:solidFill>
                  <a:schemeClr val="accent6">
                    <a:lumMod val="50000"/>
                  </a:schemeClr>
                </a:solidFill>
                <a:latin typeface="Franklin Gothic Medium Cond" charset="0"/>
                <a:ea typeface="Franklin Gothic Medium Cond" charset="0"/>
                <a:cs typeface="Franklin Gothic Medium Cond" charset="0"/>
              </a:rPr>
              <a:t>Drivers*</a:t>
            </a:r>
            <a:endParaRPr lang="en-US" sz="1600" dirty="0">
              <a:solidFill>
                <a:schemeClr val="accent6">
                  <a:lumMod val="50000"/>
                </a:schemeClr>
              </a:solidFill>
              <a:latin typeface="Franklin Gothic Medium Cond" charset="0"/>
              <a:ea typeface="Franklin Gothic Medium Cond" charset="0"/>
              <a:cs typeface="Franklin Gothic Medium Cond" charset="0"/>
            </a:endParaRPr>
          </a:p>
        </p:txBody>
      </p:sp>
    </p:spTree>
    <p:extLst>
      <p:ext uri="{BB962C8B-B14F-4D97-AF65-F5344CB8AC3E}">
        <p14:creationId xmlns:p14="http://schemas.microsoft.com/office/powerpoint/2010/main" val="32725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ppt_x"/>
                                          </p:val>
                                        </p:tav>
                                        <p:tav tm="100000">
                                          <p:val>
                                            <p:strVal val="#ppt_x"/>
                                          </p:val>
                                        </p:tav>
                                      </p:tavLst>
                                    </p:anim>
                                    <p:anim calcmode="lin" valueType="num">
                                      <p:cBhvr additive="base">
                                        <p:cTn id="70" dur="500" fill="hold"/>
                                        <p:tgtEl>
                                          <p:spTgt spid="5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ppt_x"/>
                                          </p:val>
                                        </p:tav>
                                        <p:tav tm="100000">
                                          <p:val>
                                            <p:strVal val="#ppt_x"/>
                                          </p:val>
                                        </p:tav>
                                      </p:tavLst>
                                    </p:anim>
                                    <p:anim calcmode="lin" valueType="num">
                                      <p:cBhvr additive="base">
                                        <p:cTn id="74" dur="500" fill="hold"/>
                                        <p:tgtEl>
                                          <p:spTgt spid="5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ppt_x"/>
                                          </p:val>
                                        </p:tav>
                                        <p:tav tm="100000">
                                          <p:val>
                                            <p:strVal val="#ppt_x"/>
                                          </p:val>
                                        </p:tav>
                                      </p:tavLst>
                                    </p:anim>
                                    <p:anim calcmode="lin" valueType="num">
                                      <p:cBhvr additive="base">
                                        <p:cTn id="78" dur="500" fill="hold"/>
                                        <p:tgtEl>
                                          <p:spTgt spid="5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additive="base">
                                        <p:cTn id="81" dur="500" fill="hold"/>
                                        <p:tgtEl>
                                          <p:spTgt spid="56"/>
                                        </p:tgtEl>
                                        <p:attrNameLst>
                                          <p:attrName>ppt_x</p:attrName>
                                        </p:attrNameLst>
                                      </p:cBhvr>
                                      <p:tavLst>
                                        <p:tav tm="0">
                                          <p:val>
                                            <p:strVal val="#ppt_x"/>
                                          </p:val>
                                        </p:tav>
                                        <p:tav tm="100000">
                                          <p:val>
                                            <p:strVal val="#ppt_x"/>
                                          </p:val>
                                        </p:tav>
                                      </p:tavLst>
                                    </p:anim>
                                    <p:anim calcmode="lin" valueType="num">
                                      <p:cBhvr additive="base">
                                        <p:cTn id="82" dur="500" fill="hold"/>
                                        <p:tgtEl>
                                          <p:spTgt spid="5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500" fill="hold"/>
                                        <p:tgtEl>
                                          <p:spTgt spid="57"/>
                                        </p:tgtEl>
                                        <p:attrNameLst>
                                          <p:attrName>ppt_x</p:attrName>
                                        </p:attrNameLst>
                                      </p:cBhvr>
                                      <p:tavLst>
                                        <p:tav tm="0">
                                          <p:val>
                                            <p:strVal val="#ppt_x"/>
                                          </p:val>
                                        </p:tav>
                                        <p:tav tm="100000">
                                          <p:val>
                                            <p:strVal val="#ppt_x"/>
                                          </p:val>
                                        </p:tav>
                                      </p:tavLst>
                                    </p:anim>
                                    <p:anim calcmode="lin" valueType="num">
                                      <p:cBhvr additive="base">
                                        <p:cTn id="86" dur="500" fill="hold"/>
                                        <p:tgtEl>
                                          <p:spTgt spid="5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ppt_x"/>
                                          </p:val>
                                        </p:tav>
                                        <p:tav tm="100000">
                                          <p:val>
                                            <p:strVal val="#ppt_x"/>
                                          </p:val>
                                        </p:tav>
                                      </p:tavLst>
                                    </p:anim>
                                    <p:anim calcmode="lin" valueType="num">
                                      <p:cBhvr additive="base">
                                        <p:cTn id="90" dur="500" fill="hold"/>
                                        <p:tgtEl>
                                          <p:spTgt spid="58"/>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additive="base">
                                        <p:cTn id="93" dur="500" fill="hold"/>
                                        <p:tgtEl>
                                          <p:spTgt spid="59"/>
                                        </p:tgtEl>
                                        <p:attrNameLst>
                                          <p:attrName>ppt_x</p:attrName>
                                        </p:attrNameLst>
                                      </p:cBhvr>
                                      <p:tavLst>
                                        <p:tav tm="0">
                                          <p:val>
                                            <p:strVal val="#ppt_x"/>
                                          </p:val>
                                        </p:tav>
                                        <p:tav tm="100000">
                                          <p:val>
                                            <p:strVal val="#ppt_x"/>
                                          </p:val>
                                        </p:tav>
                                      </p:tavLst>
                                    </p:anim>
                                    <p:anim calcmode="lin" valueType="num">
                                      <p:cBhvr additive="base">
                                        <p:cTn id="94" dur="500" fill="hold"/>
                                        <p:tgtEl>
                                          <p:spTgt spid="5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 calcmode="lin" valueType="num">
                                      <p:cBhvr additive="base">
                                        <p:cTn id="101" dur="500" fill="hold"/>
                                        <p:tgtEl>
                                          <p:spTgt spid="62"/>
                                        </p:tgtEl>
                                        <p:attrNameLst>
                                          <p:attrName>ppt_x</p:attrName>
                                        </p:attrNameLst>
                                      </p:cBhvr>
                                      <p:tavLst>
                                        <p:tav tm="0">
                                          <p:val>
                                            <p:strVal val="#ppt_x"/>
                                          </p:val>
                                        </p:tav>
                                        <p:tav tm="100000">
                                          <p:val>
                                            <p:strVal val="#ppt_x"/>
                                          </p:val>
                                        </p:tav>
                                      </p:tavLst>
                                    </p:anim>
                                    <p:anim calcmode="lin" valueType="num">
                                      <p:cBhvr additive="base">
                                        <p:cTn id="102" dur="500" fill="hold"/>
                                        <p:tgtEl>
                                          <p:spTgt spid="6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additive="base">
                                        <p:cTn id="105" dur="500" fill="hold"/>
                                        <p:tgtEl>
                                          <p:spTgt spid="65"/>
                                        </p:tgtEl>
                                        <p:attrNameLst>
                                          <p:attrName>ppt_x</p:attrName>
                                        </p:attrNameLst>
                                      </p:cBhvr>
                                      <p:tavLst>
                                        <p:tav tm="0">
                                          <p:val>
                                            <p:strVal val="#ppt_x"/>
                                          </p:val>
                                        </p:tav>
                                        <p:tav tm="100000">
                                          <p:val>
                                            <p:strVal val="#ppt_x"/>
                                          </p:val>
                                        </p:tav>
                                      </p:tavLst>
                                    </p:anim>
                                    <p:anim calcmode="lin" valueType="num">
                                      <p:cBhvr additive="base">
                                        <p:cTn id="106" dur="500" fill="hold"/>
                                        <p:tgtEl>
                                          <p:spTgt spid="6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additive="base">
                                        <p:cTn id="109" dur="500" fill="hold"/>
                                        <p:tgtEl>
                                          <p:spTgt spid="66"/>
                                        </p:tgtEl>
                                        <p:attrNameLst>
                                          <p:attrName>ppt_x</p:attrName>
                                        </p:attrNameLst>
                                      </p:cBhvr>
                                      <p:tavLst>
                                        <p:tav tm="0">
                                          <p:val>
                                            <p:strVal val="#ppt_x"/>
                                          </p:val>
                                        </p:tav>
                                        <p:tav tm="100000">
                                          <p:val>
                                            <p:strVal val="#ppt_x"/>
                                          </p:val>
                                        </p:tav>
                                      </p:tavLst>
                                    </p:anim>
                                    <p:anim calcmode="lin" valueType="num">
                                      <p:cBhvr additive="base">
                                        <p:cTn id="110" dur="500" fill="hold"/>
                                        <p:tgtEl>
                                          <p:spTgt spid="6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 calcmode="lin" valueType="num">
                                      <p:cBhvr additive="base">
                                        <p:cTn id="113" dur="500" fill="hold"/>
                                        <p:tgtEl>
                                          <p:spTgt spid="67"/>
                                        </p:tgtEl>
                                        <p:attrNameLst>
                                          <p:attrName>ppt_x</p:attrName>
                                        </p:attrNameLst>
                                      </p:cBhvr>
                                      <p:tavLst>
                                        <p:tav tm="0">
                                          <p:val>
                                            <p:strVal val="#ppt_x"/>
                                          </p:val>
                                        </p:tav>
                                        <p:tav tm="100000">
                                          <p:val>
                                            <p:strVal val="#ppt_x"/>
                                          </p:val>
                                        </p:tav>
                                      </p:tavLst>
                                    </p:anim>
                                    <p:anim calcmode="lin" valueType="num">
                                      <p:cBhvr additive="base">
                                        <p:cTn id="114" dur="500" fill="hold"/>
                                        <p:tgtEl>
                                          <p:spTgt spid="6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 calcmode="lin" valueType="num">
                                      <p:cBhvr additive="base">
                                        <p:cTn id="117" dur="500" fill="hold"/>
                                        <p:tgtEl>
                                          <p:spTgt spid="69"/>
                                        </p:tgtEl>
                                        <p:attrNameLst>
                                          <p:attrName>ppt_x</p:attrName>
                                        </p:attrNameLst>
                                      </p:cBhvr>
                                      <p:tavLst>
                                        <p:tav tm="0">
                                          <p:val>
                                            <p:strVal val="#ppt_x"/>
                                          </p:val>
                                        </p:tav>
                                        <p:tav tm="100000">
                                          <p:val>
                                            <p:strVal val="#ppt_x"/>
                                          </p:val>
                                        </p:tav>
                                      </p:tavLst>
                                    </p:anim>
                                    <p:anim calcmode="lin" valueType="num">
                                      <p:cBhvr additive="base">
                                        <p:cTn id="118" dur="500" fill="hold"/>
                                        <p:tgtEl>
                                          <p:spTgt spid="69"/>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500" fill="hold"/>
                                        <p:tgtEl>
                                          <p:spTgt spid="70"/>
                                        </p:tgtEl>
                                        <p:attrNameLst>
                                          <p:attrName>ppt_x</p:attrName>
                                        </p:attrNameLst>
                                      </p:cBhvr>
                                      <p:tavLst>
                                        <p:tav tm="0">
                                          <p:val>
                                            <p:strVal val="#ppt_x"/>
                                          </p:val>
                                        </p:tav>
                                        <p:tav tm="100000">
                                          <p:val>
                                            <p:strVal val="#ppt_x"/>
                                          </p:val>
                                        </p:tav>
                                      </p:tavLst>
                                    </p:anim>
                                    <p:anim calcmode="lin" valueType="num">
                                      <p:cBhvr additive="base">
                                        <p:cTn id="122" dur="500" fill="hold"/>
                                        <p:tgtEl>
                                          <p:spTgt spid="70"/>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additive="base">
                                        <p:cTn id="125" dur="500" fill="hold"/>
                                        <p:tgtEl>
                                          <p:spTgt spid="86"/>
                                        </p:tgtEl>
                                        <p:attrNameLst>
                                          <p:attrName>ppt_x</p:attrName>
                                        </p:attrNameLst>
                                      </p:cBhvr>
                                      <p:tavLst>
                                        <p:tav tm="0">
                                          <p:val>
                                            <p:strVal val="#ppt_x"/>
                                          </p:val>
                                        </p:tav>
                                        <p:tav tm="100000">
                                          <p:val>
                                            <p:strVal val="#ppt_x"/>
                                          </p:val>
                                        </p:tav>
                                      </p:tavLst>
                                    </p:anim>
                                    <p:anim calcmode="lin" valueType="num">
                                      <p:cBhvr additive="base">
                                        <p:cTn id="126" dur="500" fill="hold"/>
                                        <p:tgtEl>
                                          <p:spTgt spid="86"/>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94"/>
                                        </p:tgtEl>
                                        <p:attrNameLst>
                                          <p:attrName>style.visibility</p:attrName>
                                        </p:attrNameLst>
                                      </p:cBhvr>
                                      <p:to>
                                        <p:strVal val="visible"/>
                                      </p:to>
                                    </p:set>
                                    <p:anim calcmode="lin" valueType="num">
                                      <p:cBhvr additive="base">
                                        <p:cTn id="129" dur="500" fill="hold"/>
                                        <p:tgtEl>
                                          <p:spTgt spid="94"/>
                                        </p:tgtEl>
                                        <p:attrNameLst>
                                          <p:attrName>ppt_x</p:attrName>
                                        </p:attrNameLst>
                                      </p:cBhvr>
                                      <p:tavLst>
                                        <p:tav tm="0">
                                          <p:val>
                                            <p:strVal val="#ppt_x"/>
                                          </p:val>
                                        </p:tav>
                                        <p:tav tm="100000">
                                          <p:val>
                                            <p:strVal val="#ppt_x"/>
                                          </p:val>
                                        </p:tav>
                                      </p:tavLst>
                                    </p:anim>
                                    <p:anim calcmode="lin" valueType="num">
                                      <p:cBhvr additive="base">
                                        <p:cTn id="130" dur="500" fill="hold"/>
                                        <p:tgtEl>
                                          <p:spTgt spid="94"/>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 calcmode="lin" valueType="num">
                                      <p:cBhvr additive="base">
                                        <p:cTn id="133" dur="500" fill="hold"/>
                                        <p:tgtEl>
                                          <p:spTgt spid="96"/>
                                        </p:tgtEl>
                                        <p:attrNameLst>
                                          <p:attrName>ppt_x</p:attrName>
                                        </p:attrNameLst>
                                      </p:cBhvr>
                                      <p:tavLst>
                                        <p:tav tm="0">
                                          <p:val>
                                            <p:strVal val="#ppt_x"/>
                                          </p:val>
                                        </p:tav>
                                        <p:tav tm="100000">
                                          <p:val>
                                            <p:strVal val="#ppt_x"/>
                                          </p:val>
                                        </p:tav>
                                      </p:tavLst>
                                    </p:anim>
                                    <p:anim calcmode="lin" valueType="num">
                                      <p:cBhvr additive="base">
                                        <p:cTn id="134" dur="500" fill="hold"/>
                                        <p:tgtEl>
                                          <p:spTgt spid="96"/>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99"/>
                                        </p:tgtEl>
                                        <p:attrNameLst>
                                          <p:attrName>style.visibility</p:attrName>
                                        </p:attrNameLst>
                                      </p:cBhvr>
                                      <p:to>
                                        <p:strVal val="visible"/>
                                      </p:to>
                                    </p:set>
                                    <p:anim calcmode="lin" valueType="num">
                                      <p:cBhvr additive="base">
                                        <p:cTn id="137" dur="500" fill="hold"/>
                                        <p:tgtEl>
                                          <p:spTgt spid="99"/>
                                        </p:tgtEl>
                                        <p:attrNameLst>
                                          <p:attrName>ppt_x</p:attrName>
                                        </p:attrNameLst>
                                      </p:cBhvr>
                                      <p:tavLst>
                                        <p:tav tm="0">
                                          <p:val>
                                            <p:strVal val="#ppt_x"/>
                                          </p:val>
                                        </p:tav>
                                        <p:tav tm="100000">
                                          <p:val>
                                            <p:strVal val="#ppt_x"/>
                                          </p:val>
                                        </p:tav>
                                      </p:tavLst>
                                    </p:anim>
                                    <p:anim calcmode="lin" valueType="num">
                                      <p:cBhvr additive="base">
                                        <p:cTn id="138" dur="500" fill="hold"/>
                                        <p:tgtEl>
                                          <p:spTgt spid="99"/>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00"/>
                                        </p:tgtEl>
                                        <p:attrNameLst>
                                          <p:attrName>style.visibility</p:attrName>
                                        </p:attrNameLst>
                                      </p:cBhvr>
                                      <p:to>
                                        <p:strVal val="visible"/>
                                      </p:to>
                                    </p:set>
                                    <p:anim calcmode="lin" valueType="num">
                                      <p:cBhvr additive="base">
                                        <p:cTn id="141" dur="500" fill="hold"/>
                                        <p:tgtEl>
                                          <p:spTgt spid="100"/>
                                        </p:tgtEl>
                                        <p:attrNameLst>
                                          <p:attrName>ppt_x</p:attrName>
                                        </p:attrNameLst>
                                      </p:cBhvr>
                                      <p:tavLst>
                                        <p:tav tm="0">
                                          <p:val>
                                            <p:strVal val="#ppt_x"/>
                                          </p:val>
                                        </p:tav>
                                        <p:tav tm="100000">
                                          <p:val>
                                            <p:strVal val="#ppt_x"/>
                                          </p:val>
                                        </p:tav>
                                      </p:tavLst>
                                    </p:anim>
                                    <p:anim calcmode="lin" valueType="num">
                                      <p:cBhvr additive="base">
                                        <p:cTn id="142" dur="500" fill="hold"/>
                                        <p:tgtEl>
                                          <p:spTgt spid="100"/>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01"/>
                                        </p:tgtEl>
                                        <p:attrNameLst>
                                          <p:attrName>style.visibility</p:attrName>
                                        </p:attrNameLst>
                                      </p:cBhvr>
                                      <p:to>
                                        <p:strVal val="visible"/>
                                      </p:to>
                                    </p:set>
                                    <p:anim calcmode="lin" valueType="num">
                                      <p:cBhvr additive="base">
                                        <p:cTn id="145" dur="500" fill="hold"/>
                                        <p:tgtEl>
                                          <p:spTgt spid="101"/>
                                        </p:tgtEl>
                                        <p:attrNameLst>
                                          <p:attrName>ppt_x</p:attrName>
                                        </p:attrNameLst>
                                      </p:cBhvr>
                                      <p:tavLst>
                                        <p:tav tm="0">
                                          <p:val>
                                            <p:strVal val="#ppt_x"/>
                                          </p:val>
                                        </p:tav>
                                        <p:tav tm="100000">
                                          <p:val>
                                            <p:strVal val="#ppt_x"/>
                                          </p:val>
                                        </p:tav>
                                      </p:tavLst>
                                    </p:anim>
                                    <p:anim calcmode="lin" valueType="num">
                                      <p:cBhvr additive="base">
                                        <p:cTn id="146" dur="500" fill="hold"/>
                                        <p:tgtEl>
                                          <p:spTgt spid="101"/>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02"/>
                                        </p:tgtEl>
                                        <p:attrNameLst>
                                          <p:attrName>style.visibility</p:attrName>
                                        </p:attrNameLst>
                                      </p:cBhvr>
                                      <p:to>
                                        <p:strVal val="visible"/>
                                      </p:to>
                                    </p:set>
                                    <p:anim calcmode="lin" valueType="num">
                                      <p:cBhvr additive="base">
                                        <p:cTn id="149" dur="500" fill="hold"/>
                                        <p:tgtEl>
                                          <p:spTgt spid="102"/>
                                        </p:tgtEl>
                                        <p:attrNameLst>
                                          <p:attrName>ppt_x</p:attrName>
                                        </p:attrNameLst>
                                      </p:cBhvr>
                                      <p:tavLst>
                                        <p:tav tm="0">
                                          <p:val>
                                            <p:strVal val="#ppt_x"/>
                                          </p:val>
                                        </p:tav>
                                        <p:tav tm="100000">
                                          <p:val>
                                            <p:strVal val="#ppt_x"/>
                                          </p:val>
                                        </p:tav>
                                      </p:tavLst>
                                    </p:anim>
                                    <p:anim calcmode="lin" valueType="num">
                                      <p:cBhvr additive="base">
                                        <p:cTn id="150" dur="500" fill="hold"/>
                                        <p:tgtEl>
                                          <p:spTgt spid="102"/>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03"/>
                                        </p:tgtEl>
                                        <p:attrNameLst>
                                          <p:attrName>style.visibility</p:attrName>
                                        </p:attrNameLst>
                                      </p:cBhvr>
                                      <p:to>
                                        <p:strVal val="visible"/>
                                      </p:to>
                                    </p:set>
                                    <p:anim calcmode="lin" valueType="num">
                                      <p:cBhvr additive="base">
                                        <p:cTn id="153" dur="500" fill="hold"/>
                                        <p:tgtEl>
                                          <p:spTgt spid="103"/>
                                        </p:tgtEl>
                                        <p:attrNameLst>
                                          <p:attrName>ppt_x</p:attrName>
                                        </p:attrNameLst>
                                      </p:cBhvr>
                                      <p:tavLst>
                                        <p:tav tm="0">
                                          <p:val>
                                            <p:strVal val="#ppt_x"/>
                                          </p:val>
                                        </p:tav>
                                        <p:tav tm="100000">
                                          <p:val>
                                            <p:strVal val="#ppt_x"/>
                                          </p:val>
                                        </p:tav>
                                      </p:tavLst>
                                    </p:anim>
                                    <p:anim calcmode="lin" valueType="num">
                                      <p:cBhvr additive="base">
                                        <p:cTn id="15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p:bldP spid="43" grpId="0"/>
      <p:bldP spid="57" grpId="0" animBg="1"/>
      <p:bldP spid="58" grpId="0" animBg="1"/>
      <p:bldP spid="61" grpId="0"/>
      <p:bldP spid="62" grpId="0"/>
      <p:bldP spid="65" grpId="0"/>
      <p:bldP spid="67" grpId="0" animBg="1"/>
      <p:bldP spid="69" grpId="0"/>
      <p:bldP spid="86" grpId="0"/>
      <p:bldP spid="94" grpId="0"/>
      <p:bldP spid="96" grpId="0" animBg="1"/>
      <p:bldP spid="100" grpId="0" animBg="1"/>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 Placeholder 3"/>
          <p:cNvSpPr txBox="1">
            <a:spLocks/>
          </p:cNvSpPr>
          <p:nvPr/>
        </p:nvSpPr>
        <p:spPr>
          <a:xfrm>
            <a:off x="881871" y="2705100"/>
            <a:ext cx="8037707" cy="1655763"/>
          </a:xfrm>
          <a:prstGeom prst="rect">
            <a:avLst/>
          </a:prstGeom>
          <a:solidFill>
            <a:schemeClr val="tx2">
              <a:alpha val="0"/>
            </a:schemeClr>
          </a:solidFill>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4000" b="1" dirty="0">
                <a:solidFill>
                  <a:schemeClr val="bg1"/>
                </a:solidFill>
              </a:rPr>
              <a:t>WHAT: Shark Fin Soup Consumption Indicators and Behavior</a:t>
            </a:r>
            <a:endParaRPr lang="en-US" sz="4000" b="1" dirty="0">
              <a:solidFill>
                <a:schemeClr val="bg1"/>
              </a:solidFill>
            </a:endParaRPr>
          </a:p>
        </p:txBody>
      </p:sp>
      <p:sp>
        <p:nvSpPr>
          <p:cNvPr id="4" name="Rectangle 3">
            <a:extLst>
              <a:ext uri="{FF2B5EF4-FFF2-40B4-BE49-F238E27FC236}">
                <a16:creationId xmlns:a16="http://schemas.microsoft.com/office/drawing/2014/main" id="{18CB6BFD-6E78-43D1-8E09-122BC3570719}"/>
              </a:ext>
            </a:extLst>
          </p:cNvPr>
          <p:cNvSpPr/>
          <p:nvPr/>
        </p:nvSpPr>
        <p:spPr>
          <a:xfrm>
            <a:off x="7688152" y="4686300"/>
            <a:ext cx="1231427" cy="230832"/>
          </a:xfrm>
          <a:prstGeom prst="rect">
            <a:avLst/>
          </a:prstGeom>
          <a:noFill/>
        </p:spPr>
        <p:txBody>
          <a:bodyPr wrap="none">
            <a:spAutoFit/>
          </a:bodyPr>
          <a:lstStyle/>
          <a:p>
            <a:r>
              <a:rPr lang="en-US" sz="900" dirty="0">
                <a:solidFill>
                  <a:schemeClr val="bg1"/>
                </a:solidFill>
              </a:rPr>
              <a:t>©  WWF Hong Kong</a:t>
            </a:r>
          </a:p>
        </p:txBody>
      </p:sp>
    </p:spTree>
    <p:extLst>
      <p:ext uri="{BB962C8B-B14F-4D97-AF65-F5344CB8AC3E}">
        <p14:creationId xmlns:p14="http://schemas.microsoft.com/office/powerpoint/2010/main" val="303009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3420" y="876300"/>
            <a:ext cx="5250180" cy="3832860"/>
          </a:xfrm>
          <a:prstGeom prst="rect">
            <a:avLst/>
          </a:prstGeom>
        </p:spPr>
      </p:pic>
      <p:sp>
        <p:nvSpPr>
          <p:cNvPr id="5" name="Title 4"/>
          <p:cNvSpPr>
            <a:spLocks noGrp="1"/>
          </p:cNvSpPr>
          <p:nvPr>
            <p:ph type="title"/>
          </p:nvPr>
        </p:nvSpPr>
        <p:spPr/>
        <p:txBody>
          <a:bodyPr>
            <a:normAutofit/>
          </a:bodyPr>
          <a:lstStyle/>
          <a:p>
            <a:r>
              <a:rPr lang="en-CA" sz="2200" dirty="0"/>
              <a:t>Shark Fin Soup Consumption Incidence </a:t>
            </a:r>
          </a:p>
        </p:txBody>
      </p:sp>
      <p:sp>
        <p:nvSpPr>
          <p:cNvPr id="91" name="Text Placeholder 4"/>
          <p:cNvSpPr txBox="1">
            <a:spLocks/>
          </p:cNvSpPr>
          <p:nvPr/>
        </p:nvSpPr>
        <p:spPr>
          <a:xfrm>
            <a:off x="6522018" y="1001688"/>
            <a:ext cx="2151085" cy="4141812"/>
          </a:xfrm>
          <a:prstGeom prst="rect">
            <a:avLst/>
          </a:prstGeom>
          <a:ln>
            <a:solidFill>
              <a:schemeClr val="tx2"/>
            </a:solidFill>
          </a:ln>
        </p:spPr>
        <p:txBody>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buFont typeface="Arial" panose="020B0604020202020204" pitchFamily="34" charset="0"/>
              <a:buChar char="•"/>
              <a:tabLst>
                <a:tab pos="4800600" algn="l"/>
              </a:tabLst>
            </a:pPr>
            <a:r>
              <a:rPr lang="en-US" dirty="0">
                <a:solidFill>
                  <a:srgbClr val="000000"/>
                </a:solidFill>
                <a:latin typeface="+mn-lt"/>
              </a:rPr>
              <a:t>Shark fin soup was </a:t>
            </a:r>
            <a:r>
              <a:rPr lang="en-US" b="1" dirty="0">
                <a:solidFill>
                  <a:srgbClr val="000000"/>
                </a:solidFill>
                <a:latin typeface="+mn-lt"/>
              </a:rPr>
              <a:t>‘ever’</a:t>
            </a:r>
            <a:r>
              <a:rPr lang="en-US" dirty="0">
                <a:solidFill>
                  <a:srgbClr val="000000"/>
                </a:solidFill>
                <a:latin typeface="+mn-lt"/>
              </a:rPr>
              <a:t> consumed by a vast majority of consumers in Hong Kong</a:t>
            </a:r>
          </a:p>
          <a:p>
            <a:pPr marL="171450" indent="-171450">
              <a:buFont typeface="Arial" panose="020B0604020202020204" pitchFamily="34" charset="0"/>
              <a:buChar char="•"/>
              <a:tabLst>
                <a:tab pos="4800600" algn="l"/>
              </a:tabLst>
            </a:pPr>
            <a:endParaRPr lang="en-US" sz="800" dirty="0">
              <a:solidFill>
                <a:srgbClr val="000000"/>
              </a:solidFill>
              <a:latin typeface="+mn-lt"/>
            </a:endParaRPr>
          </a:p>
          <a:p>
            <a:pPr marL="171450" indent="-171450">
              <a:buFont typeface="Arial" panose="020B0604020202020204" pitchFamily="34" charset="0"/>
              <a:buChar char="•"/>
              <a:tabLst>
                <a:tab pos="4800600" algn="l"/>
              </a:tabLst>
            </a:pPr>
            <a:r>
              <a:rPr lang="en-US" dirty="0">
                <a:solidFill>
                  <a:srgbClr val="000000"/>
                </a:solidFill>
                <a:latin typeface="+mn-lt"/>
              </a:rPr>
              <a:t>In Singapore, two in three claim to have ever consumed shark fin soup.</a:t>
            </a:r>
          </a:p>
          <a:p>
            <a:pPr marL="171450" indent="-171450">
              <a:buFont typeface="Arial" panose="020B0604020202020204" pitchFamily="34" charset="0"/>
              <a:buChar char="•"/>
              <a:tabLst>
                <a:tab pos="4800600" algn="l"/>
              </a:tabLst>
            </a:pPr>
            <a:endParaRPr lang="en-US" sz="800" dirty="0">
              <a:solidFill>
                <a:srgbClr val="000000"/>
              </a:solidFill>
              <a:latin typeface="+mn-lt"/>
            </a:endParaRPr>
          </a:p>
          <a:p>
            <a:pPr marL="171450" indent="-171450">
              <a:buFont typeface="Arial" panose="020B0604020202020204" pitchFamily="34" charset="0"/>
              <a:buChar char="•"/>
              <a:tabLst>
                <a:tab pos="4800600" algn="l"/>
              </a:tabLst>
            </a:pPr>
            <a:r>
              <a:rPr lang="en-US" dirty="0">
                <a:solidFill>
                  <a:srgbClr val="000000"/>
                </a:solidFill>
                <a:latin typeface="+mn-lt"/>
              </a:rPr>
              <a:t>A lower incidence is observed in Taiwan and  Mainland China, with respectively 58 percent and 47 percent of consumers claiming to have ever eaten shark fin soup.</a:t>
            </a:r>
          </a:p>
          <a:p>
            <a:pPr marL="171450" indent="-171450">
              <a:buFont typeface="Arial" panose="020B0604020202020204" pitchFamily="34" charset="0"/>
              <a:buChar char="•"/>
              <a:tabLst>
                <a:tab pos="4800600" algn="l"/>
              </a:tabLst>
            </a:pPr>
            <a:endParaRPr lang="en-US" dirty="0">
              <a:solidFill>
                <a:srgbClr val="000000"/>
              </a:solidFill>
              <a:latin typeface="+mn-lt"/>
            </a:endParaRPr>
          </a:p>
          <a:p>
            <a:pPr marL="171450" indent="-171450">
              <a:buFont typeface="Arial" panose="020B0604020202020204" pitchFamily="34" charset="0"/>
              <a:buChar char="•"/>
              <a:tabLst>
                <a:tab pos="4800600" algn="l"/>
              </a:tabLst>
            </a:pPr>
            <a:endParaRPr lang="en-US" dirty="0">
              <a:solidFill>
                <a:srgbClr val="000000"/>
              </a:solidFill>
              <a:latin typeface="+mn-lt"/>
            </a:endParaRPr>
          </a:p>
        </p:txBody>
      </p:sp>
      <p:graphicFrame>
        <p:nvGraphicFramePr>
          <p:cNvPr id="47" name="Chart 46"/>
          <p:cNvGraphicFramePr/>
          <p:nvPr>
            <p:extLst/>
          </p:nvPr>
        </p:nvGraphicFramePr>
        <p:xfrm>
          <a:off x="2265786" y="1336978"/>
          <a:ext cx="1565631" cy="1453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5" name="Chart 144"/>
          <p:cNvGraphicFramePr/>
          <p:nvPr>
            <p:extLst>
              <p:ext uri="{D42A27DB-BD31-4B8C-83A1-F6EECF244321}">
                <p14:modId xmlns:p14="http://schemas.microsoft.com/office/powerpoint/2010/main" val="1281981398"/>
              </p:ext>
            </p:extLst>
          </p:nvPr>
        </p:nvGraphicFramePr>
        <p:xfrm>
          <a:off x="4316693" y="2183696"/>
          <a:ext cx="1565631" cy="14538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6" name="Chart 145"/>
          <p:cNvGraphicFramePr/>
          <p:nvPr>
            <p:extLst>
              <p:ext uri="{D42A27DB-BD31-4B8C-83A1-F6EECF244321}">
                <p14:modId xmlns:p14="http://schemas.microsoft.com/office/powerpoint/2010/main" val="946291700"/>
              </p:ext>
            </p:extLst>
          </p:nvPr>
        </p:nvGraphicFramePr>
        <p:xfrm>
          <a:off x="2320569" y="3551109"/>
          <a:ext cx="1565631" cy="1453872"/>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1"/>
          <p:cNvPicPr>
            <a:picLocks noChangeAspect="1"/>
          </p:cNvPicPr>
          <p:nvPr/>
        </p:nvPicPr>
        <p:blipFill>
          <a:blip r:embed="rId7"/>
          <a:stretch>
            <a:fillRect/>
          </a:stretch>
        </p:blipFill>
        <p:spPr>
          <a:xfrm>
            <a:off x="8229600" y="45962"/>
            <a:ext cx="609600" cy="609600"/>
          </a:xfrm>
          <a:prstGeom prst="rect">
            <a:avLst/>
          </a:prstGeom>
        </p:spPr>
      </p:pic>
      <p:graphicFrame>
        <p:nvGraphicFramePr>
          <p:cNvPr id="12" name="Table 11">
            <a:extLst>
              <a:ext uri="{FF2B5EF4-FFF2-40B4-BE49-F238E27FC236}">
                <a16:creationId xmlns:a16="http://schemas.microsoft.com/office/drawing/2014/main" id="{BCC01EF8-09CF-FB41-AFFD-A825BF188766}"/>
              </a:ext>
            </a:extLst>
          </p:cNvPr>
          <p:cNvGraphicFramePr>
            <a:graphicFrameLocks noGrp="1"/>
          </p:cNvGraphicFramePr>
          <p:nvPr>
            <p:extLst>
              <p:ext uri="{D42A27DB-BD31-4B8C-83A1-F6EECF244321}">
                <p14:modId xmlns:p14="http://schemas.microsoft.com/office/powerpoint/2010/main" val="2507680365"/>
              </p:ext>
            </p:extLst>
          </p:nvPr>
        </p:nvGraphicFramePr>
        <p:xfrm>
          <a:off x="208144" y="4533900"/>
          <a:ext cx="2306456" cy="911722"/>
        </p:xfrm>
        <a:graphic>
          <a:graphicData uri="http://schemas.openxmlformats.org/drawingml/2006/table">
            <a:tbl>
              <a:tblPr/>
              <a:tblGrid>
                <a:gridCol w="214322">
                  <a:extLst>
                    <a:ext uri="{9D8B030D-6E8A-4147-A177-3AD203B41FA5}">
                      <a16:colId xmlns:a16="http://schemas.microsoft.com/office/drawing/2014/main" val="4196488128"/>
                    </a:ext>
                  </a:extLst>
                </a:gridCol>
                <a:gridCol w="2092134">
                  <a:extLst>
                    <a:ext uri="{9D8B030D-6E8A-4147-A177-3AD203B41FA5}">
                      <a16:colId xmlns:a16="http://schemas.microsoft.com/office/drawing/2014/main" val="1696085446"/>
                    </a:ext>
                  </a:extLst>
                </a:gridCol>
              </a:tblGrid>
              <a:tr h="225922">
                <a:tc>
                  <a:txBody>
                    <a:bodyPr/>
                    <a:lstStyle/>
                    <a:p>
                      <a:pPr algn="l" fontAlgn="t"/>
                      <a:endParaRPr lang="en-HK" sz="1000" b="0" i="0" u="none" strike="noStrike" dirty="0">
                        <a:solidFill>
                          <a:srgbClr val="000000"/>
                        </a:solidFill>
                        <a:effectLst/>
                        <a:latin typeface="Franklin Gothic Book" panose="020B0503020102020204" pitchFamily="34" charset="0"/>
                      </a:endParaRPr>
                    </a:p>
                  </a:txBody>
                  <a:tcPr marL="43620" marR="7620" marT="762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388C7"/>
                    </a:solidFill>
                  </a:tcPr>
                </a:tc>
                <a:tc>
                  <a:txBody>
                    <a:bodyPr/>
                    <a:lstStyle/>
                    <a:p>
                      <a:pPr algn="l" rtl="0" fontAlgn="ctr"/>
                      <a:r>
                        <a:rPr lang="en-HK" sz="1100" b="0" i="0" u="none" strike="noStrike" dirty="0">
                          <a:solidFill>
                            <a:srgbClr val="000000"/>
                          </a:solidFill>
                          <a:effectLst/>
                          <a:latin typeface="Franklin Gothic Book" panose="020B0503020102020204" pitchFamily="34" charset="0"/>
                        </a:rPr>
                        <a:t>Shark fin soup consumers in the past 12 months </a:t>
                      </a:r>
                    </a:p>
                  </a:txBody>
                  <a:tcPr marL="43620" marR="7620" marT="762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053950"/>
                  </a:ext>
                </a:extLst>
              </a:tr>
              <a:tr h="225922">
                <a:tc>
                  <a:txBody>
                    <a:bodyPr/>
                    <a:lstStyle/>
                    <a:p>
                      <a:pPr algn="l" fontAlgn="t"/>
                      <a:endParaRPr lang="en-HK" sz="1000" b="0" i="0" u="none" strike="noStrike" dirty="0">
                        <a:solidFill>
                          <a:srgbClr val="000000"/>
                        </a:solidFill>
                        <a:effectLst/>
                        <a:latin typeface="Franklin Gothic Book" panose="020B0503020102020204" pitchFamily="34" charset="0"/>
                      </a:endParaRPr>
                    </a:p>
                  </a:txBody>
                  <a:tcPr marL="43620" marR="7620" marT="762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2C296D"/>
                    </a:solidFill>
                  </a:tcPr>
                </a:tc>
                <a:tc>
                  <a:txBody>
                    <a:bodyPr/>
                    <a:lstStyle/>
                    <a:p>
                      <a:pPr algn="l" rtl="0" fontAlgn="ctr"/>
                      <a:r>
                        <a:rPr lang="en-HK" sz="1100" b="0" i="0" u="none" strike="noStrike" dirty="0">
                          <a:solidFill>
                            <a:srgbClr val="000000"/>
                          </a:solidFill>
                          <a:effectLst/>
                          <a:latin typeface="Franklin Gothic Book" panose="020B0503020102020204" pitchFamily="34" charset="0"/>
                        </a:rPr>
                        <a:t>Shark fin soup consumers</a:t>
                      </a:r>
                      <a:r>
                        <a:rPr lang="en-HK" sz="1100" b="0" i="0" u="none" strike="noStrike" baseline="0" dirty="0">
                          <a:solidFill>
                            <a:srgbClr val="000000"/>
                          </a:solidFill>
                          <a:effectLst/>
                          <a:latin typeface="Franklin Gothic Book" panose="020B0503020102020204" pitchFamily="34" charset="0"/>
                        </a:rPr>
                        <a:t> (NOT in the past 12 months)</a:t>
                      </a:r>
                      <a:endParaRPr lang="en-HK" sz="11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6196710"/>
                  </a:ext>
                </a:extLst>
              </a:tr>
              <a:tr h="225922">
                <a:tc>
                  <a:txBody>
                    <a:bodyPr/>
                    <a:lstStyle/>
                    <a:p>
                      <a:pPr algn="l" fontAlgn="t"/>
                      <a:endParaRPr lang="en-HK" sz="1000" b="0" i="0" u="none" strike="noStrike" dirty="0">
                        <a:solidFill>
                          <a:srgbClr val="000000"/>
                        </a:solidFill>
                        <a:effectLst/>
                        <a:latin typeface="Franklin Gothic Book" panose="020B0503020102020204" pitchFamily="34" charset="0"/>
                      </a:endParaRPr>
                    </a:p>
                  </a:txBody>
                  <a:tcPr marL="43620" marR="7620" marT="7620" marB="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rtl="0" fontAlgn="ctr"/>
                      <a:r>
                        <a:rPr lang="en-HK" sz="1100" b="0" i="0" u="none" strike="noStrike" dirty="0">
                          <a:solidFill>
                            <a:srgbClr val="000000"/>
                          </a:solidFill>
                          <a:effectLst/>
                          <a:latin typeface="Franklin Gothic Book" panose="020B0503020102020204" pitchFamily="34" charset="0"/>
                        </a:rPr>
                        <a:t>Never consumed shark fin soup</a:t>
                      </a:r>
                    </a:p>
                  </a:txBody>
                  <a:tcPr marL="43620" marR="7620" marT="762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2351887"/>
                  </a:ext>
                </a:extLst>
              </a:tr>
            </a:tbl>
          </a:graphicData>
        </a:graphic>
      </p:graphicFrame>
      <p:graphicFrame>
        <p:nvGraphicFramePr>
          <p:cNvPr id="147" name="Chart 146"/>
          <p:cNvGraphicFramePr/>
          <p:nvPr>
            <p:extLst>
              <p:ext uri="{D42A27DB-BD31-4B8C-83A1-F6EECF244321}">
                <p14:modId xmlns:p14="http://schemas.microsoft.com/office/powerpoint/2010/main" val="2304902818"/>
              </p:ext>
            </p:extLst>
          </p:nvPr>
        </p:nvGraphicFramePr>
        <p:xfrm>
          <a:off x="3234969" y="2739116"/>
          <a:ext cx="1565631" cy="145387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4084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p:txBody>
          <a:bodyPr>
            <a:normAutofit/>
          </a:bodyPr>
          <a:lstStyle/>
          <a:p>
            <a:r>
              <a:rPr lang="en-US" sz="2200" dirty="0"/>
              <a:t>Frequency of Consumption of Shark Fin Soup [</a:t>
            </a:r>
            <a:r>
              <a:rPr lang="en-US" sz="2200" i="1" dirty="0"/>
              <a:t>Current</a:t>
            </a:r>
            <a:r>
              <a:rPr lang="en-US" sz="2200" dirty="0"/>
              <a:t>]</a:t>
            </a:r>
            <a:endParaRPr lang="en-CA" sz="1800" dirty="0"/>
          </a:p>
        </p:txBody>
      </p:sp>
      <p:sp>
        <p:nvSpPr>
          <p:cNvPr id="37" name="TextBox 36"/>
          <p:cNvSpPr txBox="1"/>
          <p:nvPr/>
        </p:nvSpPr>
        <p:spPr>
          <a:xfrm>
            <a:off x="661989" y="1634945"/>
            <a:ext cx="5410199" cy="276999"/>
          </a:xfrm>
          <a:prstGeom prst="rect">
            <a:avLst/>
          </a:prstGeom>
          <a:noFill/>
        </p:spPr>
        <p:txBody>
          <a:bodyPr wrap="square" rtlCol="0">
            <a:spAutoFit/>
          </a:bodyPr>
          <a:lstStyle/>
          <a:p>
            <a:pPr algn="ctr" eaLnBrk="0" fontAlgn="base" hangingPunct="0">
              <a:spcBef>
                <a:spcPct val="0"/>
              </a:spcBef>
              <a:spcAft>
                <a:spcPct val="0"/>
              </a:spcAft>
            </a:pPr>
            <a:r>
              <a:rPr lang="en-US" sz="1200" b="1" u="sng" dirty="0">
                <a:solidFill>
                  <a:srgbClr val="000000"/>
                </a:solidFill>
              </a:rPr>
              <a:t>Frequency of Consumption of Shark Fin Soup in the Past 12 Months</a:t>
            </a:r>
          </a:p>
        </p:txBody>
      </p:sp>
      <p:graphicFrame>
        <p:nvGraphicFramePr>
          <p:cNvPr id="8" name="Chart 7"/>
          <p:cNvGraphicFramePr/>
          <p:nvPr>
            <p:extLst>
              <p:ext uri="{D42A27DB-BD31-4B8C-83A1-F6EECF244321}">
                <p14:modId xmlns:p14="http://schemas.microsoft.com/office/powerpoint/2010/main" val="1299131938"/>
              </p:ext>
            </p:extLst>
          </p:nvPr>
        </p:nvGraphicFramePr>
        <p:xfrm>
          <a:off x="-533400" y="1978913"/>
          <a:ext cx="7050724" cy="3008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03056323"/>
              </p:ext>
            </p:extLst>
          </p:nvPr>
        </p:nvGraphicFramePr>
        <p:xfrm>
          <a:off x="6136311" y="1257300"/>
          <a:ext cx="2550490" cy="3273245"/>
        </p:xfrm>
        <a:graphic>
          <a:graphicData uri="http://schemas.openxmlformats.org/drawingml/2006/table">
            <a:tbl>
              <a:tblPr>
                <a:tableStyleId>{2D5ABB26-0587-4C30-8999-92F81FD0307C}</a:tableStyleId>
              </a:tblPr>
              <a:tblGrid>
                <a:gridCol w="804104">
                  <a:extLst>
                    <a:ext uri="{9D8B030D-6E8A-4147-A177-3AD203B41FA5}">
                      <a16:colId xmlns:a16="http://schemas.microsoft.com/office/drawing/2014/main" val="20000"/>
                    </a:ext>
                  </a:extLst>
                </a:gridCol>
                <a:gridCol w="776172">
                  <a:extLst>
                    <a:ext uri="{9D8B030D-6E8A-4147-A177-3AD203B41FA5}">
                      <a16:colId xmlns:a16="http://schemas.microsoft.com/office/drawing/2014/main" val="20002"/>
                    </a:ext>
                  </a:extLst>
                </a:gridCol>
                <a:gridCol w="970214">
                  <a:extLst>
                    <a:ext uri="{9D8B030D-6E8A-4147-A177-3AD203B41FA5}">
                      <a16:colId xmlns:a16="http://schemas.microsoft.com/office/drawing/2014/main" val="20001"/>
                    </a:ext>
                  </a:extLst>
                </a:gridCol>
              </a:tblGrid>
              <a:tr h="796685">
                <a:tc>
                  <a:txBody>
                    <a:bodyPr/>
                    <a:lstStyle/>
                    <a:p>
                      <a:pPr marL="0" algn="ctr" defTabSz="914400" rtl="0" eaLnBrk="1" fontAlgn="b" latinLnBrk="0" hangingPunct="1"/>
                      <a:r>
                        <a:rPr lang="en-US" sz="1200" b="0" i="0" u="none" strike="noStrike" kern="1200" dirty="0">
                          <a:solidFill>
                            <a:schemeClr val="bg1"/>
                          </a:solidFill>
                          <a:effectLst/>
                          <a:latin typeface="+mn-lt"/>
                          <a:ea typeface="+mn-ea"/>
                          <a:cs typeface="+mn-cs"/>
                        </a:rPr>
                        <a:t>Occasional consumers (1-2 times)</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b" latinLnBrk="0" hangingPunct="1"/>
                      <a:r>
                        <a:rPr lang="en-US" sz="1200" b="0" i="0" u="none" strike="noStrike" kern="1200" dirty="0">
                          <a:solidFill>
                            <a:schemeClr val="bg1"/>
                          </a:solidFill>
                          <a:effectLst/>
                          <a:latin typeface="+mn-lt"/>
                          <a:ea typeface="+mn-ea"/>
                          <a:cs typeface="+mn-cs"/>
                        </a:rPr>
                        <a:t>Regular consumers (3+ times)</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b" latinLnBrk="0" hangingPunct="1"/>
                      <a:r>
                        <a:rPr lang="en-GB" sz="1200" b="0" i="0" u="none" strike="noStrike" kern="1200" dirty="0">
                          <a:solidFill>
                            <a:schemeClr val="bg1"/>
                          </a:solidFill>
                          <a:effectLst/>
                          <a:latin typeface="+mn-lt"/>
                          <a:ea typeface="+mn-ea"/>
                          <a:cs typeface="+mn-cs"/>
                        </a:rPr>
                        <a:t>Avg.</a:t>
                      </a:r>
                      <a:r>
                        <a:rPr lang="en-GB" sz="1200" b="0" i="0" u="none" strike="noStrike" kern="1200" baseline="0" dirty="0">
                          <a:solidFill>
                            <a:schemeClr val="bg1"/>
                          </a:solidFill>
                          <a:effectLst/>
                          <a:latin typeface="+mn-lt"/>
                          <a:ea typeface="+mn-ea"/>
                          <a:cs typeface="+mn-cs"/>
                        </a:rPr>
                        <a:t> </a:t>
                      </a:r>
                      <a:r>
                        <a:rPr lang="en-GB" sz="1200" b="0" i="0" u="none" strike="noStrike" kern="1200" dirty="0">
                          <a:solidFill>
                            <a:schemeClr val="bg1"/>
                          </a:solidFill>
                          <a:effectLst/>
                          <a:latin typeface="+mn-lt"/>
                          <a:ea typeface="+mn-ea"/>
                          <a:cs typeface="+mn-cs"/>
                        </a:rPr>
                        <a:t>frequency (# times in past 12 months)</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619140">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49%</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51%</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2.8</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140">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81%</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19%</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1.7</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9140">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77%</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23%</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1.9</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9140">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76%</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24%</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1.9</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6979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457200" y="49188"/>
            <a:ext cx="5943600" cy="952500"/>
          </a:xfrm>
        </p:spPr>
        <p:txBody>
          <a:bodyPr>
            <a:normAutofit/>
          </a:bodyPr>
          <a:lstStyle/>
          <a:p>
            <a:r>
              <a:rPr lang="en-US" sz="2200" dirty="0"/>
              <a:t>Shark Fin Soup </a:t>
            </a:r>
            <a:r>
              <a:rPr lang="en-US" sz="2200" i="1" dirty="0"/>
              <a:t>Past</a:t>
            </a:r>
            <a:r>
              <a:rPr lang="en-US" sz="2200" dirty="0"/>
              <a:t> Consumption</a:t>
            </a:r>
            <a:endParaRPr lang="en-CA" sz="2200" dirty="0"/>
          </a:p>
        </p:txBody>
      </p:sp>
      <p:sp>
        <p:nvSpPr>
          <p:cNvPr id="10" name="TextBox 9"/>
          <p:cNvSpPr txBox="1"/>
          <p:nvPr/>
        </p:nvSpPr>
        <p:spPr>
          <a:xfrm>
            <a:off x="714165" y="1028700"/>
            <a:ext cx="4734765" cy="276999"/>
          </a:xfrm>
          <a:prstGeom prst="rect">
            <a:avLst/>
          </a:prstGeom>
          <a:noFill/>
        </p:spPr>
        <p:txBody>
          <a:bodyPr wrap="square" rtlCol="0">
            <a:spAutoFit/>
          </a:bodyPr>
          <a:lstStyle/>
          <a:p>
            <a:pPr algn="ctr" eaLnBrk="0" fontAlgn="base" hangingPunct="0">
              <a:spcBef>
                <a:spcPct val="0"/>
              </a:spcBef>
              <a:spcAft>
                <a:spcPct val="0"/>
              </a:spcAft>
            </a:pPr>
            <a:r>
              <a:rPr lang="en-US" sz="1200" b="1" u="sng" dirty="0">
                <a:solidFill>
                  <a:srgbClr val="000000"/>
                </a:solidFill>
              </a:rPr>
              <a:t>Decision to Stop or Continue Consuming Shark Fin Soup (%)</a:t>
            </a:r>
          </a:p>
        </p:txBody>
      </p:sp>
      <p:graphicFrame>
        <p:nvGraphicFramePr>
          <p:cNvPr id="11" name="Chart 10"/>
          <p:cNvGraphicFramePr/>
          <p:nvPr>
            <p:extLst>
              <p:ext uri="{D42A27DB-BD31-4B8C-83A1-F6EECF244321}">
                <p14:modId xmlns:p14="http://schemas.microsoft.com/office/powerpoint/2010/main" val="3631766726"/>
              </p:ext>
            </p:extLst>
          </p:nvPr>
        </p:nvGraphicFramePr>
        <p:xfrm>
          <a:off x="-673151" y="1409701"/>
          <a:ext cx="6982253"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1DB1A612-5520-054E-B22C-2BFAE96FB7DB}"/>
              </a:ext>
            </a:extLst>
          </p:cNvPr>
          <p:cNvSpPr/>
          <p:nvPr/>
        </p:nvSpPr>
        <p:spPr>
          <a:xfrm>
            <a:off x="5682084" y="4931"/>
            <a:ext cx="3461916" cy="5710069"/>
          </a:xfrm>
          <a:prstGeom prst="rect">
            <a:avLst/>
          </a:prstGeom>
          <a:solidFill>
            <a:srgbClr val="BECCD3">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aphicFrame>
        <p:nvGraphicFramePr>
          <p:cNvPr id="14" name="Chart 13"/>
          <p:cNvGraphicFramePr/>
          <p:nvPr>
            <p:extLst/>
          </p:nvPr>
        </p:nvGraphicFramePr>
        <p:xfrm>
          <a:off x="6400801" y="666752"/>
          <a:ext cx="2667000" cy="9565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p:cNvGraphicFramePr>
            <a:graphicFrameLocks noGrp="1"/>
          </p:cNvGraphicFramePr>
          <p:nvPr>
            <p:extLst/>
          </p:nvPr>
        </p:nvGraphicFramePr>
        <p:xfrm>
          <a:off x="5887430" y="4668570"/>
          <a:ext cx="2379485" cy="971550"/>
        </p:xfrm>
        <a:graphic>
          <a:graphicData uri="http://schemas.openxmlformats.org/drawingml/2006/table">
            <a:tbl>
              <a:tblPr>
                <a:tableStyleId>{5C22544A-7EE6-4342-B048-85BDC9FD1C3A}</a:tableStyleId>
              </a:tblPr>
              <a:tblGrid>
                <a:gridCol w="207785">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tblGrid>
              <a:tr h="161925">
                <a:tc>
                  <a:txBody>
                    <a:bodyPr/>
                    <a:lstStyle/>
                    <a:p>
                      <a:pPr algn="l" fontAlgn="b"/>
                      <a:endParaRPr lang="en-US" sz="9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296D"/>
                    </a:solidFill>
                  </a:tcPr>
                </a:tc>
                <a:tc>
                  <a:txBody>
                    <a:bodyPr/>
                    <a:lstStyle/>
                    <a:p>
                      <a:pPr algn="l" fontAlgn="b"/>
                      <a:r>
                        <a:rPr lang="en-US" sz="900" b="0" i="0" u="none" strike="noStrike" dirty="0">
                          <a:solidFill>
                            <a:srgbClr val="000000"/>
                          </a:solidFill>
                          <a:effectLst/>
                          <a:latin typeface="+mn-lt"/>
                        </a:rPr>
                        <a:t>Environmental conservation/protection</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1925">
                <a:tc>
                  <a:txBody>
                    <a:bodyPr/>
                    <a:lstStyle/>
                    <a:p>
                      <a:pPr algn="l" fontAlgn="b"/>
                      <a:endParaRPr lang="en-US" sz="9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fontAlgn="b"/>
                      <a:r>
                        <a:rPr lang="en-US" sz="900" b="0" i="0" u="none" strike="noStrike" dirty="0">
                          <a:solidFill>
                            <a:srgbClr val="000000"/>
                          </a:solidFill>
                          <a:effectLst/>
                          <a:latin typeface="+mn-lt"/>
                        </a:rPr>
                        <a:t>Expensive</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1925">
                <a:tc>
                  <a:txBody>
                    <a:bodyPr/>
                    <a:lstStyle/>
                    <a:p>
                      <a:pPr algn="l" fontAlgn="b"/>
                      <a:endParaRPr lang="da-DK" sz="9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l" fontAlgn="b"/>
                      <a:r>
                        <a:rPr lang="en-US" sz="900" b="0" i="0" u="none" strike="noStrike" dirty="0">
                          <a:solidFill>
                            <a:srgbClr val="000000"/>
                          </a:solidFill>
                          <a:effectLst/>
                          <a:latin typeface="+mn-lt"/>
                        </a:rPr>
                        <a:t>Tasteless / Do not like the taste</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1925">
                <a:tc>
                  <a:txBody>
                    <a:bodyPr/>
                    <a:lstStyle/>
                    <a:p>
                      <a:pPr algn="l" fontAlgn="b"/>
                      <a:endParaRPr lang="en-US" sz="9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l" fontAlgn="b"/>
                      <a:r>
                        <a:rPr lang="en-US" sz="900" b="0" i="0" u="none" strike="noStrike" dirty="0">
                          <a:solidFill>
                            <a:srgbClr val="000000"/>
                          </a:solidFill>
                          <a:effectLst/>
                          <a:latin typeface="+mn-lt"/>
                        </a:rPr>
                        <a:t>Saw shark awareness campaigns/reports</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1925">
                <a:tc>
                  <a:txBody>
                    <a:bodyPr/>
                    <a:lstStyle/>
                    <a:p>
                      <a:pPr algn="l" fontAlgn="b"/>
                      <a:endParaRPr lang="en-US" sz="9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b"/>
                      <a:r>
                        <a:rPr lang="en-US" sz="900" b="0" i="0" u="none" strike="noStrike" dirty="0">
                          <a:solidFill>
                            <a:srgbClr val="000000"/>
                          </a:solidFill>
                          <a:effectLst/>
                          <a:latin typeface="+mn-lt"/>
                        </a:rPr>
                        <a:t>Cruelty of shark finning</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1925">
                <a:tc>
                  <a:txBody>
                    <a:bodyPr/>
                    <a:lstStyle/>
                    <a:p>
                      <a:pPr algn="l" fontAlgn="b"/>
                      <a:endParaRPr lang="en-US" sz="9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900" b="0" i="0" u="none" strike="noStrike" dirty="0">
                          <a:solidFill>
                            <a:srgbClr val="000000"/>
                          </a:solidFill>
                          <a:effectLst/>
                          <a:latin typeface="+mn-lt"/>
                        </a:rPr>
                        <a:t>Decline in population of sharks</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9" name="TextBox 18">
            <a:extLst>
              <a:ext uri="{FF2B5EF4-FFF2-40B4-BE49-F238E27FC236}">
                <a16:creationId xmlns:a16="http://schemas.microsoft.com/office/drawing/2014/main" id="{0732B87C-E372-194C-9F3F-1271BEE7C5C1}"/>
              </a:ext>
            </a:extLst>
          </p:cNvPr>
          <p:cNvSpPr txBox="1"/>
          <p:nvPr/>
        </p:nvSpPr>
        <p:spPr>
          <a:xfrm>
            <a:off x="5714552" y="963676"/>
            <a:ext cx="807897" cy="553998"/>
          </a:xfrm>
          <a:prstGeom prst="rect">
            <a:avLst/>
          </a:prstGeom>
          <a:noFill/>
        </p:spPr>
        <p:txBody>
          <a:bodyPr wrap="square" lIns="0" rIns="0" rtlCol="0">
            <a:spAutoFit/>
          </a:bodyPr>
          <a:lstStyle/>
          <a:p>
            <a:pPr algn="ctr"/>
            <a:r>
              <a:rPr lang="en-US" sz="1000" dirty="0">
                <a:solidFill>
                  <a:srgbClr val="000000"/>
                </a:solidFill>
              </a:rPr>
              <a:t>Mainland China</a:t>
            </a:r>
          </a:p>
          <a:p>
            <a:pPr algn="ctr"/>
            <a:r>
              <a:rPr lang="en-US" sz="1000" dirty="0">
                <a:solidFill>
                  <a:srgbClr val="000000"/>
                </a:solidFill>
              </a:rPr>
              <a:t>(</a:t>
            </a:r>
            <a:r>
              <a:rPr lang="en-US" sz="1000" i="1" dirty="0">
                <a:solidFill>
                  <a:srgbClr val="000000"/>
                </a:solidFill>
              </a:rPr>
              <a:t>n</a:t>
            </a:r>
            <a:r>
              <a:rPr lang="en-US" sz="1000" dirty="0">
                <a:solidFill>
                  <a:srgbClr val="000000"/>
                </a:solidFill>
              </a:rPr>
              <a:t>=1145)</a:t>
            </a:r>
          </a:p>
        </p:txBody>
      </p:sp>
      <p:sp>
        <p:nvSpPr>
          <p:cNvPr id="20" name="TextBox 19">
            <a:extLst>
              <a:ext uri="{FF2B5EF4-FFF2-40B4-BE49-F238E27FC236}">
                <a16:creationId xmlns:a16="http://schemas.microsoft.com/office/drawing/2014/main" id="{0732B87C-E372-194C-9F3F-1271BEE7C5C1}"/>
              </a:ext>
            </a:extLst>
          </p:cNvPr>
          <p:cNvSpPr txBox="1"/>
          <p:nvPr/>
        </p:nvSpPr>
        <p:spPr>
          <a:xfrm>
            <a:off x="5705894" y="1979012"/>
            <a:ext cx="807897" cy="400110"/>
          </a:xfrm>
          <a:prstGeom prst="rect">
            <a:avLst/>
          </a:prstGeom>
          <a:noFill/>
        </p:spPr>
        <p:txBody>
          <a:bodyPr wrap="square" lIns="0" rIns="0" rtlCol="0">
            <a:spAutoFit/>
          </a:bodyPr>
          <a:lstStyle/>
          <a:p>
            <a:pPr algn="ctr"/>
            <a:r>
              <a:rPr lang="en-US" sz="1000" dirty="0">
                <a:solidFill>
                  <a:srgbClr val="000000"/>
                </a:solidFill>
              </a:rPr>
              <a:t>Hong Kong, </a:t>
            </a:r>
          </a:p>
          <a:p>
            <a:pPr algn="ctr"/>
            <a:r>
              <a:rPr lang="en-US" sz="1000" dirty="0">
                <a:solidFill>
                  <a:srgbClr val="000000"/>
                </a:solidFill>
              </a:rPr>
              <a:t>(</a:t>
            </a:r>
            <a:r>
              <a:rPr lang="en-US" sz="1000" i="1" dirty="0">
                <a:solidFill>
                  <a:srgbClr val="000000"/>
                </a:solidFill>
              </a:rPr>
              <a:t>n</a:t>
            </a:r>
            <a:r>
              <a:rPr lang="en-US" sz="1000" dirty="0">
                <a:solidFill>
                  <a:srgbClr val="000000"/>
                </a:solidFill>
              </a:rPr>
              <a:t>=398)</a:t>
            </a:r>
          </a:p>
        </p:txBody>
      </p:sp>
      <p:sp>
        <p:nvSpPr>
          <p:cNvPr id="21" name="TextBox 20">
            <a:extLst>
              <a:ext uri="{FF2B5EF4-FFF2-40B4-BE49-F238E27FC236}">
                <a16:creationId xmlns:a16="http://schemas.microsoft.com/office/drawing/2014/main" id="{0732B87C-E372-194C-9F3F-1271BEE7C5C1}"/>
              </a:ext>
            </a:extLst>
          </p:cNvPr>
          <p:cNvSpPr txBox="1"/>
          <p:nvPr/>
        </p:nvSpPr>
        <p:spPr>
          <a:xfrm>
            <a:off x="5701305" y="3028540"/>
            <a:ext cx="807897" cy="400110"/>
          </a:xfrm>
          <a:prstGeom prst="rect">
            <a:avLst/>
          </a:prstGeom>
          <a:noFill/>
        </p:spPr>
        <p:txBody>
          <a:bodyPr wrap="square" lIns="0" rIns="0" rtlCol="0">
            <a:spAutoFit/>
          </a:bodyPr>
          <a:lstStyle/>
          <a:p>
            <a:pPr algn="ctr"/>
            <a:r>
              <a:rPr lang="en-US" sz="1000" dirty="0">
                <a:solidFill>
                  <a:srgbClr val="000000"/>
                </a:solidFill>
              </a:rPr>
              <a:t>Taiwan </a:t>
            </a:r>
          </a:p>
          <a:p>
            <a:pPr algn="ctr"/>
            <a:r>
              <a:rPr lang="en-US" sz="1000" dirty="0">
                <a:solidFill>
                  <a:srgbClr val="000000"/>
                </a:solidFill>
              </a:rPr>
              <a:t>(</a:t>
            </a:r>
            <a:r>
              <a:rPr lang="en-US" sz="1000" i="1" dirty="0">
                <a:solidFill>
                  <a:srgbClr val="000000"/>
                </a:solidFill>
              </a:rPr>
              <a:t>n</a:t>
            </a:r>
            <a:r>
              <a:rPr lang="en-US" sz="1000" dirty="0">
                <a:solidFill>
                  <a:srgbClr val="000000"/>
                </a:solidFill>
              </a:rPr>
              <a:t>=804)</a:t>
            </a:r>
          </a:p>
        </p:txBody>
      </p:sp>
      <p:sp>
        <p:nvSpPr>
          <p:cNvPr id="22" name="TextBox 21">
            <a:extLst>
              <a:ext uri="{FF2B5EF4-FFF2-40B4-BE49-F238E27FC236}">
                <a16:creationId xmlns:a16="http://schemas.microsoft.com/office/drawing/2014/main" id="{0732B87C-E372-194C-9F3F-1271BEE7C5C1}"/>
              </a:ext>
            </a:extLst>
          </p:cNvPr>
          <p:cNvSpPr txBox="1"/>
          <p:nvPr/>
        </p:nvSpPr>
        <p:spPr>
          <a:xfrm>
            <a:off x="5701304" y="3967433"/>
            <a:ext cx="807897" cy="400110"/>
          </a:xfrm>
          <a:prstGeom prst="rect">
            <a:avLst/>
          </a:prstGeom>
          <a:noFill/>
        </p:spPr>
        <p:txBody>
          <a:bodyPr wrap="square" lIns="0" rIns="0" rtlCol="0">
            <a:spAutoFit/>
          </a:bodyPr>
          <a:lstStyle/>
          <a:p>
            <a:pPr algn="ctr"/>
            <a:r>
              <a:rPr lang="en-US" sz="1000" dirty="0">
                <a:solidFill>
                  <a:srgbClr val="000000"/>
                </a:solidFill>
              </a:rPr>
              <a:t>Singapore</a:t>
            </a:r>
          </a:p>
          <a:p>
            <a:pPr algn="ctr"/>
            <a:r>
              <a:rPr lang="en-US" sz="1000" dirty="0">
                <a:solidFill>
                  <a:srgbClr val="000000"/>
                </a:solidFill>
              </a:rPr>
              <a:t>(</a:t>
            </a:r>
            <a:r>
              <a:rPr lang="en-US" sz="1000" i="1" dirty="0">
                <a:solidFill>
                  <a:srgbClr val="000000"/>
                </a:solidFill>
              </a:rPr>
              <a:t>n</a:t>
            </a:r>
            <a:r>
              <a:rPr lang="en-US" sz="1000" dirty="0">
                <a:solidFill>
                  <a:srgbClr val="000000"/>
                </a:solidFill>
              </a:rPr>
              <a:t>=570)</a:t>
            </a:r>
          </a:p>
        </p:txBody>
      </p:sp>
      <p:graphicFrame>
        <p:nvGraphicFramePr>
          <p:cNvPr id="24" name="Chart 23"/>
          <p:cNvGraphicFramePr/>
          <p:nvPr>
            <p:extLst/>
          </p:nvPr>
        </p:nvGraphicFramePr>
        <p:xfrm>
          <a:off x="6400800" y="1702579"/>
          <a:ext cx="2667000" cy="9565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extLst/>
          </p:nvPr>
        </p:nvGraphicFramePr>
        <p:xfrm>
          <a:off x="6400800" y="2734870"/>
          <a:ext cx="2667000" cy="9565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p:nvPr>
            <p:extLst/>
          </p:nvPr>
        </p:nvGraphicFramePr>
        <p:xfrm>
          <a:off x="6400800" y="3638330"/>
          <a:ext cx="2667000" cy="956512"/>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 Placeholder 4">
            <a:extLst>
              <a:ext uri="{FF2B5EF4-FFF2-40B4-BE49-F238E27FC236}">
                <a16:creationId xmlns:a16="http://schemas.microsoft.com/office/drawing/2014/main" id="{2BFEC6EF-F6D6-434C-878A-99ACE55183B4}"/>
              </a:ext>
            </a:extLst>
          </p:cNvPr>
          <p:cNvSpPr txBox="1">
            <a:spLocks/>
          </p:cNvSpPr>
          <p:nvPr/>
        </p:nvSpPr>
        <p:spPr>
          <a:xfrm>
            <a:off x="5682084" y="245983"/>
            <a:ext cx="3464410" cy="347129"/>
          </a:xfrm>
          <a:prstGeom prst="rect">
            <a:avLst/>
          </a:prstGeom>
          <a:ln>
            <a:noFill/>
          </a:ln>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tabLst>
                <a:tab pos="4800600" algn="l"/>
              </a:tabLst>
            </a:pPr>
            <a:r>
              <a:rPr lang="en-US" altLang="zh-TW" sz="1200" b="1" dirty="0">
                <a:solidFill>
                  <a:schemeClr val="accent6">
                    <a:lumMod val="50000"/>
                  </a:schemeClr>
                </a:solidFill>
                <a:cs typeface="Franklin Gothic Medium Cond" charset="0"/>
              </a:rPr>
              <a:t>Reasons for Deciding to Stop Consuming </a:t>
            </a:r>
            <a:br>
              <a:rPr lang="en-US" altLang="zh-TW" sz="1200" b="1" dirty="0">
                <a:solidFill>
                  <a:schemeClr val="accent6">
                    <a:lumMod val="50000"/>
                  </a:schemeClr>
                </a:solidFill>
                <a:cs typeface="Franklin Gothic Medium Cond" charset="0"/>
              </a:rPr>
            </a:br>
            <a:r>
              <a:rPr lang="en-US" altLang="zh-TW" sz="1200" b="1" dirty="0">
                <a:solidFill>
                  <a:schemeClr val="accent6">
                    <a:lumMod val="50000"/>
                  </a:schemeClr>
                </a:solidFill>
                <a:cs typeface="Franklin Gothic Medium Cond" charset="0"/>
              </a:rPr>
              <a:t>Shark Fin Soup </a:t>
            </a:r>
            <a:r>
              <a:rPr lang="en-US" altLang="zh-TW" sz="1100" b="1" dirty="0">
                <a:solidFill>
                  <a:schemeClr val="accent6">
                    <a:lumMod val="50000"/>
                  </a:schemeClr>
                </a:solidFill>
                <a:cs typeface="Franklin Gothic Medium Cond" charset="0"/>
              </a:rPr>
              <a:t>(</a:t>
            </a:r>
            <a:r>
              <a:rPr lang="en-US" sz="1100" b="1" dirty="0">
                <a:solidFill>
                  <a:schemeClr val="accent6">
                    <a:lumMod val="50000"/>
                  </a:schemeClr>
                </a:solidFill>
                <a:cs typeface="Franklin Gothic Medium Cond" charset="0"/>
              </a:rPr>
              <a:t>Amongst the Options Provided)</a:t>
            </a:r>
            <a:endParaRPr lang="en-US" altLang="zh-TW" sz="1100" b="1" dirty="0">
              <a:solidFill>
                <a:schemeClr val="accent6">
                  <a:lumMod val="50000"/>
                </a:schemeClr>
              </a:solidFill>
              <a:cs typeface="Franklin Gothic Medium Cond" charset="0"/>
            </a:endParaRPr>
          </a:p>
          <a:p>
            <a:pPr algn="ctr">
              <a:tabLst>
                <a:tab pos="4800600" algn="l"/>
              </a:tabLst>
            </a:pPr>
            <a:r>
              <a:rPr lang="en-US" altLang="zh-TW" sz="1100" dirty="0">
                <a:solidFill>
                  <a:schemeClr val="accent6">
                    <a:lumMod val="50000"/>
                  </a:schemeClr>
                </a:solidFill>
                <a:cs typeface="Franklin Gothic Medium Cond" charset="0"/>
              </a:rPr>
              <a:t>(</a:t>
            </a:r>
            <a:r>
              <a:rPr lang="en-US" altLang="zh-TW" sz="1100" dirty="0">
                <a:solidFill>
                  <a:schemeClr val="accent6">
                    <a:lumMod val="50000"/>
                  </a:schemeClr>
                </a:solidFill>
                <a:latin typeface="+mn-lt"/>
                <a:ea typeface="+mj-ea"/>
                <a:cs typeface="Franklin Gothic Medium Cond" charset="0"/>
              </a:rPr>
              <a:t>Among those who stopped consuming in the past)</a:t>
            </a:r>
          </a:p>
        </p:txBody>
      </p:sp>
      <p:sp>
        <p:nvSpPr>
          <p:cNvPr id="17" name="TextBox 16">
            <a:extLst>
              <a:ext uri="{FF2B5EF4-FFF2-40B4-BE49-F238E27FC236}">
                <a16:creationId xmlns:a16="http://schemas.microsoft.com/office/drawing/2014/main" id="{CFA865E7-0FF2-4B0B-ACDA-3DF72B558E4A}"/>
              </a:ext>
            </a:extLst>
          </p:cNvPr>
          <p:cNvSpPr txBox="1"/>
          <p:nvPr/>
        </p:nvSpPr>
        <p:spPr>
          <a:xfrm>
            <a:off x="685800" y="4790301"/>
            <a:ext cx="4734765" cy="738664"/>
          </a:xfrm>
          <a:prstGeom prst="rect">
            <a:avLst/>
          </a:prstGeom>
          <a:noFill/>
        </p:spPr>
        <p:txBody>
          <a:bodyPr wrap="square" rtlCol="0">
            <a:spAutoFit/>
          </a:bodyPr>
          <a:lstStyle/>
          <a:p>
            <a:pPr eaLnBrk="0" fontAlgn="base" hangingPunct="0">
              <a:spcBef>
                <a:spcPct val="0"/>
              </a:spcBef>
              <a:spcAft>
                <a:spcPct val="0"/>
              </a:spcAft>
            </a:pPr>
            <a:r>
              <a:rPr lang="en-US" sz="1400" b="1" u="sng" dirty="0">
                <a:solidFill>
                  <a:srgbClr val="000000"/>
                </a:solidFill>
              </a:rPr>
              <a:t>Notes: </a:t>
            </a:r>
          </a:p>
          <a:p>
            <a:pPr marL="171450" indent="-171450" eaLnBrk="0" fontAlgn="base" hangingPunct="0">
              <a:spcBef>
                <a:spcPct val="0"/>
              </a:spcBef>
              <a:spcAft>
                <a:spcPct val="0"/>
              </a:spcAft>
              <a:buFontTx/>
              <a:buChar char="-"/>
            </a:pPr>
            <a:r>
              <a:rPr lang="en-US" sz="1400" dirty="0">
                <a:solidFill>
                  <a:srgbClr val="000000"/>
                </a:solidFill>
              </a:rPr>
              <a:t>Did not address anti-corruption</a:t>
            </a:r>
          </a:p>
          <a:p>
            <a:pPr marL="171450" indent="-171450" eaLnBrk="0" fontAlgn="base" hangingPunct="0">
              <a:spcBef>
                <a:spcPct val="0"/>
              </a:spcBef>
              <a:spcAft>
                <a:spcPct val="0"/>
              </a:spcAft>
              <a:buFontTx/>
              <a:buChar char="-"/>
            </a:pPr>
            <a:r>
              <a:rPr lang="en-US" sz="1400" dirty="0">
                <a:solidFill>
                  <a:srgbClr val="000000"/>
                </a:solidFill>
              </a:rPr>
              <a:t>Less on offer could also drive demand</a:t>
            </a:r>
          </a:p>
        </p:txBody>
      </p:sp>
    </p:spTree>
    <p:extLst>
      <p:ext uri="{BB962C8B-B14F-4D97-AF65-F5344CB8AC3E}">
        <p14:creationId xmlns:p14="http://schemas.microsoft.com/office/powerpoint/2010/main" val="235307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9" grpId="0"/>
      <p:bldP spid="20" grpId="0"/>
      <p:bldP spid="21" grpId="0"/>
      <p:bldP spid="22" grpId="0"/>
      <p:bldGraphic spid="24" grpId="0">
        <p:bldAsOne/>
      </p:bldGraphic>
      <p:bldGraphic spid="25" grpId="0">
        <p:bldAsOne/>
      </p:bldGraphic>
      <p:bldGraphic spid="27" grpId="0">
        <p:bldAsOne/>
      </p:bldGraphic>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p:txBody>
          <a:bodyPr>
            <a:normAutofit/>
          </a:bodyPr>
          <a:lstStyle/>
          <a:p>
            <a:r>
              <a:rPr lang="en-US" sz="2200" i="1" dirty="0"/>
              <a:t>Future</a:t>
            </a:r>
            <a:r>
              <a:rPr lang="en-US" sz="2200" dirty="0"/>
              <a:t> Consumption of Shark Fin Soup </a:t>
            </a:r>
            <a:endParaRPr lang="en-CA" sz="1800" dirty="0"/>
          </a:p>
        </p:txBody>
      </p:sp>
      <p:graphicFrame>
        <p:nvGraphicFramePr>
          <p:cNvPr id="9" name="Chart 8"/>
          <p:cNvGraphicFramePr/>
          <p:nvPr>
            <p:extLst>
              <p:ext uri="{D42A27DB-BD31-4B8C-83A1-F6EECF244321}">
                <p14:modId xmlns:p14="http://schemas.microsoft.com/office/powerpoint/2010/main" val="1926795689"/>
              </p:ext>
            </p:extLst>
          </p:nvPr>
        </p:nvGraphicFramePr>
        <p:xfrm>
          <a:off x="-687835" y="1737888"/>
          <a:ext cx="6150430" cy="3722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40131139"/>
              </p:ext>
            </p:extLst>
          </p:nvPr>
        </p:nvGraphicFramePr>
        <p:xfrm>
          <a:off x="5074740" y="952500"/>
          <a:ext cx="2209800" cy="3296141"/>
        </p:xfrm>
        <a:graphic>
          <a:graphicData uri="http://schemas.openxmlformats.org/drawingml/2006/table">
            <a:tbl>
              <a:tblPr>
                <a:tableStyleId>{2D5ABB26-0587-4C30-8999-92F81FD0307C}</a:tableStyleId>
              </a:tblPr>
              <a:tblGrid>
                <a:gridCol w="1103309">
                  <a:extLst>
                    <a:ext uri="{9D8B030D-6E8A-4147-A177-3AD203B41FA5}">
                      <a16:colId xmlns:a16="http://schemas.microsoft.com/office/drawing/2014/main" val="20000"/>
                    </a:ext>
                  </a:extLst>
                </a:gridCol>
                <a:gridCol w="1106491">
                  <a:extLst>
                    <a:ext uri="{9D8B030D-6E8A-4147-A177-3AD203B41FA5}">
                      <a16:colId xmlns:a16="http://schemas.microsoft.com/office/drawing/2014/main" val="20001"/>
                    </a:ext>
                  </a:extLst>
                </a:gridCol>
              </a:tblGrid>
              <a:tr h="966569">
                <a:tc>
                  <a:txBody>
                    <a:bodyPr/>
                    <a:lstStyle/>
                    <a:p>
                      <a:pPr marL="0" algn="ctr" defTabSz="914400" rtl="0" eaLnBrk="1" fontAlgn="b" latinLnBrk="0" hangingPunct="1"/>
                      <a:r>
                        <a:rPr lang="en-US" sz="1200" b="0" i="0" u="none" strike="noStrike" kern="1200" dirty="0">
                          <a:solidFill>
                            <a:schemeClr val="bg1"/>
                          </a:solidFill>
                          <a:effectLst/>
                          <a:latin typeface="+mn-lt"/>
                          <a:ea typeface="+mn-ea"/>
                          <a:cs typeface="+mn-cs"/>
                        </a:rPr>
                        <a:t>Top-2-Box: </a:t>
                      </a:r>
                    </a:p>
                    <a:p>
                      <a:pPr marL="0" algn="ctr" defTabSz="914400" rtl="0" eaLnBrk="1" fontAlgn="b" latinLnBrk="0" hangingPunct="1"/>
                      <a:r>
                        <a:rPr lang="en-US" sz="1200" b="0" i="0" u="none" strike="noStrike" kern="1200" dirty="0">
                          <a:solidFill>
                            <a:schemeClr val="bg1"/>
                          </a:solidFill>
                          <a:effectLst/>
                          <a:latin typeface="+mn-lt"/>
                          <a:ea typeface="+mn-ea"/>
                          <a:cs typeface="+mn-cs"/>
                        </a:rPr>
                        <a:t>“Would definitely/</a:t>
                      </a:r>
                      <a:r>
                        <a:rPr lang="en-US" sz="1200" b="0" i="0" u="none" strike="noStrike" kern="1200" baseline="0" dirty="0">
                          <a:solidFill>
                            <a:schemeClr val="bg1"/>
                          </a:solidFill>
                          <a:effectLst/>
                          <a:latin typeface="+mn-lt"/>
                          <a:ea typeface="+mn-ea"/>
                          <a:cs typeface="+mn-cs"/>
                        </a:rPr>
                        <a:t> </a:t>
                      </a:r>
                      <a:r>
                        <a:rPr lang="en-US" sz="1200" b="0" i="0" u="none" strike="noStrike" kern="1200" dirty="0">
                          <a:solidFill>
                            <a:schemeClr val="bg1"/>
                          </a:solidFill>
                          <a:effectLst/>
                          <a:latin typeface="+mn-lt"/>
                          <a:ea typeface="+mn-ea"/>
                          <a:cs typeface="+mn-cs"/>
                        </a:rPr>
                        <a:t>probably eat </a:t>
                      </a:r>
                      <a:r>
                        <a:rPr lang="en-US" sz="1200" b="1" i="0" u="none" strike="noStrike" kern="1200" dirty="0">
                          <a:solidFill>
                            <a:schemeClr val="bg1"/>
                          </a:solidFill>
                          <a:effectLst/>
                          <a:latin typeface="+mn-lt"/>
                          <a:ea typeface="+mn-ea"/>
                          <a:cs typeface="+mn-cs"/>
                        </a:rPr>
                        <a:t>more</a:t>
                      </a:r>
                      <a:r>
                        <a:rPr lang="en-US" sz="1200" b="0" i="0" u="none" strike="noStrike" kern="1200" dirty="0">
                          <a:solidFill>
                            <a:schemeClr val="bg1"/>
                          </a:solidFill>
                          <a:effectLst/>
                          <a:latin typeface="+mn-lt"/>
                          <a:ea typeface="+mn-ea"/>
                          <a:cs typeface="+mn-cs"/>
                        </a:rPr>
                        <a:t> frequently”</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b" latinLnBrk="0" hangingPunct="1"/>
                      <a:r>
                        <a:rPr lang="en-US" sz="1200" b="0" i="0" u="none" strike="noStrike" kern="1200" dirty="0">
                          <a:solidFill>
                            <a:schemeClr val="bg1"/>
                          </a:solidFill>
                          <a:effectLst/>
                          <a:latin typeface="+mn-lt"/>
                          <a:ea typeface="+mn-ea"/>
                          <a:cs typeface="+mn-cs"/>
                        </a:rPr>
                        <a:t>Bottom-2-Box: “Would definitely/ probably eat </a:t>
                      </a:r>
                      <a:r>
                        <a:rPr lang="en-US" sz="1200" b="1" i="0" u="none" strike="noStrike" kern="1200" dirty="0">
                          <a:solidFill>
                            <a:schemeClr val="bg1"/>
                          </a:solidFill>
                          <a:effectLst/>
                          <a:latin typeface="+mn-lt"/>
                          <a:ea typeface="+mn-ea"/>
                          <a:cs typeface="+mn-cs"/>
                        </a:rPr>
                        <a:t>less</a:t>
                      </a:r>
                      <a:r>
                        <a:rPr lang="en-US" sz="1200" b="0" i="0" u="none" strike="noStrike" kern="1200" dirty="0">
                          <a:solidFill>
                            <a:schemeClr val="bg1"/>
                          </a:solidFill>
                          <a:effectLst/>
                          <a:latin typeface="+mn-lt"/>
                          <a:ea typeface="+mn-ea"/>
                          <a:cs typeface="+mn-cs"/>
                        </a:rPr>
                        <a:t> frequently”</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582393">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32%</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42%</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2393">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7%</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64%</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2393">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10%</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66%</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82393">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12%</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46%</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1066800" y="1367725"/>
            <a:ext cx="3373244" cy="261610"/>
          </a:xfrm>
          <a:prstGeom prst="rect">
            <a:avLst/>
          </a:prstGeom>
          <a:noFill/>
        </p:spPr>
        <p:txBody>
          <a:bodyPr wrap="square" rtlCol="0">
            <a:spAutoFit/>
          </a:bodyPr>
          <a:lstStyle/>
          <a:p>
            <a:pPr algn="ctr" eaLnBrk="0" fontAlgn="base" hangingPunct="0">
              <a:spcBef>
                <a:spcPct val="0"/>
              </a:spcBef>
              <a:spcAft>
                <a:spcPct val="0"/>
              </a:spcAft>
            </a:pPr>
            <a:r>
              <a:rPr lang="en-US" sz="1100" b="1" u="sng" dirty="0">
                <a:solidFill>
                  <a:srgbClr val="000000"/>
                </a:solidFill>
              </a:rPr>
              <a:t>Future Intention to Consume Shark Fin Soup</a:t>
            </a:r>
          </a:p>
        </p:txBody>
      </p:sp>
      <p:sp>
        <p:nvSpPr>
          <p:cNvPr id="14" name="Content Placeholder 3">
            <a:extLst>
              <a:ext uri="{FF2B5EF4-FFF2-40B4-BE49-F238E27FC236}">
                <a16:creationId xmlns:a16="http://schemas.microsoft.com/office/drawing/2014/main" id="{7B7C53D1-AC6D-4537-8625-D2046B974965}"/>
              </a:ext>
            </a:extLst>
          </p:cNvPr>
          <p:cNvSpPr txBox="1">
            <a:spLocks/>
          </p:cNvSpPr>
          <p:nvPr/>
        </p:nvSpPr>
        <p:spPr>
          <a:xfrm>
            <a:off x="7330698" y="2247900"/>
            <a:ext cx="1752600" cy="1599694"/>
          </a:xfrm>
          <a:prstGeom prst="rect">
            <a:avLst/>
          </a:prstGeom>
          <a:noFill/>
          <a:ln>
            <a:noFill/>
          </a:ln>
        </p:spPr>
        <p:txBody>
          <a:bodyPr vert="horz" wrap="square" lIns="91440" tIns="45720" rIns="91440" bIns="45720" rtlCol="0">
            <a:noAutofit/>
          </a:bodyPr>
          <a:lstStyle/>
          <a:p>
            <a:pPr algn="ctr">
              <a:spcAft>
                <a:spcPts val="600"/>
              </a:spcAft>
            </a:pPr>
            <a:r>
              <a:rPr lang="en-US" sz="1500" b="1" dirty="0">
                <a:solidFill>
                  <a:srgbClr val="2C296D"/>
                </a:solidFill>
              </a:rPr>
              <a:t>Hong Kong and Taiwan have the highest propensity to reduce shark fin consumption,        Mainland China the lowest.</a:t>
            </a:r>
            <a:endParaRPr lang="en-US" sz="1500" dirty="0">
              <a:solidFill>
                <a:srgbClr val="2C296D"/>
              </a:solidFill>
            </a:endParaRPr>
          </a:p>
        </p:txBody>
      </p:sp>
    </p:spTree>
    <p:extLst>
      <p:ext uri="{BB962C8B-B14F-4D97-AF65-F5344CB8AC3E}">
        <p14:creationId xmlns:p14="http://schemas.microsoft.com/office/powerpoint/2010/main" val="1661067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457200" y="49188"/>
            <a:ext cx="8229600" cy="952500"/>
          </a:xfrm>
        </p:spPr>
        <p:txBody>
          <a:bodyPr>
            <a:normAutofit/>
          </a:bodyPr>
          <a:lstStyle/>
          <a:p>
            <a:r>
              <a:rPr lang="en-US" sz="2200" dirty="0"/>
              <a:t>Occasions of Consumption (top 10)</a:t>
            </a:r>
            <a:endParaRPr lang="en-CA" sz="2200" dirty="0"/>
          </a:p>
        </p:txBody>
      </p:sp>
      <p:graphicFrame>
        <p:nvGraphicFramePr>
          <p:cNvPr id="17" name="Chart 16"/>
          <p:cNvGraphicFramePr/>
          <p:nvPr>
            <p:extLst/>
          </p:nvPr>
        </p:nvGraphicFramePr>
        <p:xfrm>
          <a:off x="304812" y="1841318"/>
          <a:ext cx="2332010" cy="2666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Chart 55"/>
          <p:cNvGraphicFramePr/>
          <p:nvPr>
            <p:extLst/>
          </p:nvPr>
        </p:nvGraphicFramePr>
        <p:xfrm>
          <a:off x="2367287" y="1841318"/>
          <a:ext cx="2332010" cy="2666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7" name="Chart 56"/>
          <p:cNvGraphicFramePr/>
          <p:nvPr>
            <p:extLst/>
          </p:nvPr>
        </p:nvGraphicFramePr>
        <p:xfrm>
          <a:off x="4476350" y="1847789"/>
          <a:ext cx="2332010" cy="2666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8" name="Chart 57"/>
          <p:cNvGraphicFramePr/>
          <p:nvPr>
            <p:extLst/>
          </p:nvPr>
        </p:nvGraphicFramePr>
        <p:xfrm>
          <a:off x="6761772" y="1854105"/>
          <a:ext cx="2332010" cy="2666113"/>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63750" y="4514790"/>
            <a:ext cx="8767931" cy="400110"/>
          </a:xfrm>
          <a:prstGeom prst="rect">
            <a:avLst/>
          </a:prstGeom>
        </p:spPr>
        <p:txBody>
          <a:bodyPr wrap="square">
            <a:spAutoFit/>
          </a:bodyPr>
          <a:lstStyle/>
          <a:p>
            <a:r>
              <a:rPr lang="en-GB" sz="900" b="1" dirty="0">
                <a:solidFill>
                  <a:srgbClr val="000000"/>
                </a:solidFill>
              </a:rPr>
              <a:t>Average Number</a:t>
            </a:r>
          </a:p>
          <a:p>
            <a:r>
              <a:rPr lang="en-GB" sz="900" b="1" dirty="0">
                <a:solidFill>
                  <a:srgbClr val="000000"/>
                </a:solidFill>
              </a:rPr>
              <a:t>of Occasions:                 </a:t>
            </a:r>
            <a:r>
              <a:rPr lang="en-GB" sz="1100" b="1" dirty="0">
                <a:solidFill>
                  <a:srgbClr val="000000"/>
                </a:solidFill>
              </a:rPr>
              <a:t>2.4</a:t>
            </a:r>
            <a:r>
              <a:rPr lang="en-GB" sz="1100" b="1" dirty="0"/>
              <a:t> 		                </a:t>
            </a:r>
            <a:r>
              <a:rPr lang="en-GB" sz="1100" b="1" dirty="0">
                <a:solidFill>
                  <a:srgbClr val="000000"/>
                </a:solidFill>
              </a:rPr>
              <a:t>1.7</a:t>
            </a:r>
            <a:r>
              <a:rPr lang="en-GB" sz="1100" b="1" dirty="0"/>
              <a:t> 		    	</a:t>
            </a:r>
            <a:r>
              <a:rPr lang="en-GB" sz="1100" b="1" dirty="0">
                <a:solidFill>
                  <a:srgbClr val="000000"/>
                </a:solidFill>
              </a:rPr>
              <a:t>1.9</a:t>
            </a:r>
            <a:r>
              <a:rPr lang="en-GB" sz="1100" b="1" dirty="0"/>
              <a:t> 		      </a:t>
            </a:r>
            <a:r>
              <a:rPr lang="en-GB" sz="1100" b="1" dirty="0">
                <a:solidFill>
                  <a:srgbClr val="000000"/>
                </a:solidFill>
              </a:rPr>
              <a:t>1.9</a:t>
            </a:r>
            <a:endParaRPr lang="en-GB" sz="1100" b="1" dirty="0"/>
          </a:p>
        </p:txBody>
      </p:sp>
      <p:sp>
        <p:nvSpPr>
          <p:cNvPr id="15" name="Rectangle 14"/>
          <p:cNvSpPr/>
          <p:nvPr/>
        </p:nvSpPr>
        <p:spPr>
          <a:xfrm>
            <a:off x="7594838" y="1483893"/>
            <a:ext cx="1091962" cy="28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Singapore</a:t>
            </a:r>
          </a:p>
        </p:txBody>
      </p:sp>
      <p:sp>
        <p:nvSpPr>
          <p:cNvPr id="16" name="Rectangle 15"/>
          <p:cNvSpPr/>
          <p:nvPr/>
        </p:nvSpPr>
        <p:spPr>
          <a:xfrm>
            <a:off x="838200" y="1482577"/>
            <a:ext cx="1917595" cy="28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Mainland China</a:t>
            </a:r>
          </a:p>
        </p:txBody>
      </p:sp>
      <p:sp>
        <p:nvSpPr>
          <p:cNvPr id="18" name="Rectangle 17"/>
          <p:cNvSpPr/>
          <p:nvPr/>
        </p:nvSpPr>
        <p:spPr>
          <a:xfrm>
            <a:off x="5029200" y="1483893"/>
            <a:ext cx="1447800" cy="28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Taiwan</a:t>
            </a:r>
          </a:p>
        </p:txBody>
      </p:sp>
      <p:sp>
        <p:nvSpPr>
          <p:cNvPr id="19" name="Rectangle 18"/>
          <p:cNvSpPr/>
          <p:nvPr/>
        </p:nvSpPr>
        <p:spPr>
          <a:xfrm>
            <a:off x="2971800" y="1482577"/>
            <a:ext cx="1626591" cy="288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tx1"/>
                </a:solidFill>
              </a:rPr>
              <a:t>Hong Kong</a:t>
            </a:r>
          </a:p>
        </p:txBody>
      </p:sp>
    </p:spTree>
    <p:extLst>
      <p:ext uri="{BB962C8B-B14F-4D97-AF65-F5344CB8AC3E}">
        <p14:creationId xmlns:p14="http://schemas.microsoft.com/office/powerpoint/2010/main" val="195809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200" dirty="0"/>
              <a:t>Table of Contents</a:t>
            </a:r>
          </a:p>
        </p:txBody>
      </p:sp>
      <p:sp>
        <p:nvSpPr>
          <p:cNvPr id="3" name="Content Placeholder 2"/>
          <p:cNvSpPr>
            <a:spLocks noGrp="1"/>
          </p:cNvSpPr>
          <p:nvPr>
            <p:ph sz="half" idx="1"/>
          </p:nvPr>
        </p:nvSpPr>
        <p:spPr>
          <a:xfrm>
            <a:off x="533400" y="800100"/>
            <a:ext cx="8305800" cy="4648200"/>
          </a:xfrm>
        </p:spPr>
        <p:txBody>
          <a:bodyPr>
            <a:noAutofit/>
          </a:bodyPr>
          <a:lstStyle/>
          <a:p>
            <a:pPr marL="285750" indent="-285750">
              <a:spcAft>
                <a:spcPts val="600"/>
              </a:spcAft>
              <a:buFont typeface="Arial" panose="020B0604020202020204" pitchFamily="34" charset="0"/>
              <a:buChar char="•"/>
            </a:pPr>
            <a:endParaRPr lang="en-HK" b="1" dirty="0"/>
          </a:p>
          <a:p>
            <a:pPr marL="285750" indent="-285750">
              <a:spcAft>
                <a:spcPts val="600"/>
              </a:spcAft>
              <a:buFont typeface="Arial" panose="020B0604020202020204" pitchFamily="34" charset="0"/>
              <a:buChar char="•"/>
            </a:pPr>
            <a:r>
              <a:rPr lang="en-HK" b="1" dirty="0"/>
              <a:t>HOW: </a:t>
            </a:r>
            <a:r>
              <a:rPr lang="en-HK" altLang="zh-CN" dirty="0"/>
              <a:t>Background</a:t>
            </a:r>
            <a:r>
              <a:rPr lang="en-HK" dirty="0"/>
              <a:t>, objectives and methodologies </a:t>
            </a:r>
          </a:p>
          <a:p>
            <a:pPr marL="285750" indent="-285750">
              <a:spcAft>
                <a:spcPts val="600"/>
              </a:spcAft>
              <a:buFont typeface="Arial" panose="020B0604020202020204" pitchFamily="34" charset="0"/>
              <a:buChar char="•"/>
            </a:pPr>
            <a:endParaRPr lang="en-HK" sz="800" b="1" dirty="0"/>
          </a:p>
          <a:p>
            <a:pPr marL="285750" indent="-285750">
              <a:spcAft>
                <a:spcPts val="600"/>
              </a:spcAft>
              <a:buFont typeface="Arial" panose="020B0604020202020204" pitchFamily="34" charset="0"/>
              <a:buChar char="•"/>
            </a:pPr>
            <a:r>
              <a:rPr lang="en-HK" b="1" dirty="0"/>
              <a:t>WHO:  </a:t>
            </a:r>
            <a:r>
              <a:rPr lang="en-HK" dirty="0"/>
              <a:t>Identify the key consumer groups of shark fin and </a:t>
            </a:r>
            <a:r>
              <a:rPr lang="en-HK" dirty="0" err="1"/>
              <a:t>mobula</a:t>
            </a:r>
            <a:r>
              <a:rPr lang="en-HK" dirty="0"/>
              <a:t> gill ray consumption (specific section).       </a:t>
            </a:r>
            <a:r>
              <a:rPr lang="en-HK" b="1" dirty="0"/>
              <a:t>AND:</a:t>
            </a:r>
            <a:r>
              <a:rPr lang="en-HK" dirty="0"/>
              <a:t>  Describe and analyse the psychosocial and socio-demographic, attitudinal and other aspects of each consumer profile and the consumer segments </a:t>
            </a:r>
          </a:p>
          <a:p>
            <a:pPr marL="285750" indent="-285750">
              <a:spcAft>
                <a:spcPts val="600"/>
              </a:spcAft>
              <a:buFont typeface="Arial" panose="020B0604020202020204" pitchFamily="34" charset="0"/>
              <a:buChar char="•"/>
            </a:pPr>
            <a:endParaRPr lang="en-HK" sz="800" b="1" dirty="0"/>
          </a:p>
          <a:p>
            <a:pPr marL="285750" indent="-285750">
              <a:spcAft>
                <a:spcPts val="600"/>
              </a:spcAft>
              <a:buFont typeface="Arial" panose="020B0604020202020204" pitchFamily="34" charset="0"/>
              <a:buChar char="•"/>
            </a:pPr>
            <a:r>
              <a:rPr lang="en-HK" b="1" dirty="0"/>
              <a:t>WHAT: </a:t>
            </a:r>
            <a:r>
              <a:rPr lang="en-HK" dirty="0"/>
              <a:t>Identify the prevalence and frequency of consumption, consumption </a:t>
            </a:r>
            <a:r>
              <a:rPr lang="en-US" altLang="zh-CN" dirty="0"/>
              <a:t>indicators and consumption behavior</a:t>
            </a:r>
            <a:endParaRPr lang="en-HK" dirty="0"/>
          </a:p>
          <a:p>
            <a:pPr marL="285750" indent="-285750">
              <a:spcAft>
                <a:spcPts val="600"/>
              </a:spcAft>
              <a:buFont typeface="Arial" panose="020B0604020202020204" pitchFamily="34" charset="0"/>
              <a:buChar char="•"/>
            </a:pPr>
            <a:endParaRPr lang="en-HK" sz="800" b="1" dirty="0"/>
          </a:p>
          <a:p>
            <a:pPr marL="285750" indent="-285750">
              <a:spcAft>
                <a:spcPts val="600"/>
              </a:spcAft>
              <a:buFont typeface="Arial" panose="020B0604020202020204" pitchFamily="34" charset="0"/>
              <a:buChar char="•"/>
            </a:pPr>
            <a:r>
              <a:rPr lang="en-HK" b="1" dirty="0"/>
              <a:t>WHERE: </a:t>
            </a:r>
            <a:r>
              <a:rPr lang="en-HK" dirty="0"/>
              <a:t> Consumption occasions</a:t>
            </a:r>
          </a:p>
          <a:p>
            <a:pPr marL="285750" indent="-285750">
              <a:spcAft>
                <a:spcPts val="600"/>
              </a:spcAft>
              <a:buFont typeface="Arial" panose="020B0604020202020204" pitchFamily="34" charset="0"/>
              <a:buChar char="•"/>
            </a:pPr>
            <a:endParaRPr lang="en-HK" sz="800" b="1" dirty="0"/>
          </a:p>
          <a:p>
            <a:pPr marL="285750" indent="-285750">
              <a:spcAft>
                <a:spcPts val="600"/>
              </a:spcAft>
              <a:buFont typeface="Arial" panose="020B0604020202020204" pitchFamily="34" charset="0"/>
              <a:buChar char="•"/>
            </a:pPr>
            <a:r>
              <a:rPr lang="en-HK" b="1" dirty="0"/>
              <a:t>WHY: </a:t>
            </a:r>
            <a:r>
              <a:rPr lang="en-HK" dirty="0"/>
              <a:t>Identify the major d</a:t>
            </a:r>
            <a:r>
              <a:rPr lang="en-US" altLang="zh-CN" dirty="0"/>
              <a:t>rivers and deterrents of shark fin soup consumption</a:t>
            </a:r>
          </a:p>
          <a:p>
            <a:pPr marL="285750" indent="-285750">
              <a:spcAft>
                <a:spcPts val="600"/>
              </a:spcAft>
              <a:buFont typeface="Arial" panose="020B0604020202020204" pitchFamily="34" charset="0"/>
              <a:buChar char="•"/>
            </a:pPr>
            <a:endParaRPr lang="en-US" altLang="zh-CN" sz="800" dirty="0"/>
          </a:p>
          <a:p>
            <a:pPr marL="285750" indent="-285750">
              <a:spcAft>
                <a:spcPts val="600"/>
              </a:spcAft>
              <a:buFont typeface="Arial" panose="020B0604020202020204" pitchFamily="34" charset="0"/>
              <a:buChar char="•"/>
            </a:pPr>
            <a:r>
              <a:rPr lang="en-HK" b="1" dirty="0"/>
              <a:t>Q &amp; A</a:t>
            </a:r>
          </a:p>
          <a:p>
            <a:pPr>
              <a:spcAft>
                <a:spcPts val="600"/>
              </a:spcAft>
            </a:pPr>
            <a:endParaRPr lang="en-HK" dirty="0"/>
          </a:p>
        </p:txBody>
      </p:sp>
    </p:spTree>
    <p:extLst>
      <p:ext uri="{BB962C8B-B14F-4D97-AF65-F5344CB8AC3E}">
        <p14:creationId xmlns:p14="http://schemas.microsoft.com/office/powerpoint/2010/main" val="92609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p:txBody>
          <a:bodyPr>
            <a:normAutofit/>
          </a:bodyPr>
          <a:lstStyle/>
          <a:p>
            <a:r>
              <a:rPr lang="en-US" sz="2200" dirty="0"/>
              <a:t>Decision to Include Shark Fin Soup in Meals</a:t>
            </a:r>
            <a:endParaRPr lang="en-CA" sz="1800" dirty="0"/>
          </a:p>
        </p:txBody>
      </p:sp>
      <p:graphicFrame>
        <p:nvGraphicFramePr>
          <p:cNvPr id="9" name="Chart 8"/>
          <p:cNvGraphicFramePr/>
          <p:nvPr>
            <p:extLst>
              <p:ext uri="{D42A27DB-BD31-4B8C-83A1-F6EECF244321}">
                <p14:modId xmlns:p14="http://schemas.microsoft.com/office/powerpoint/2010/main" val="1726078959"/>
              </p:ext>
            </p:extLst>
          </p:nvPr>
        </p:nvGraphicFramePr>
        <p:xfrm>
          <a:off x="-685800" y="1863034"/>
          <a:ext cx="7293778" cy="3937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51911029"/>
              </p:ext>
            </p:extLst>
          </p:nvPr>
        </p:nvGraphicFramePr>
        <p:xfrm>
          <a:off x="6400800" y="1333500"/>
          <a:ext cx="2209800" cy="3206558"/>
        </p:xfrm>
        <a:graphic>
          <a:graphicData uri="http://schemas.openxmlformats.org/drawingml/2006/table">
            <a:tbl>
              <a:tblPr>
                <a:tableStyleId>{2D5ABB26-0587-4C30-8999-92F81FD0307C}</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625414">
                <a:tc>
                  <a:txBody>
                    <a:bodyPr/>
                    <a:lstStyle/>
                    <a:p>
                      <a:pPr marL="0" algn="ctr" defTabSz="914400" rtl="0" eaLnBrk="1" fontAlgn="b" latinLnBrk="0" hangingPunct="1"/>
                      <a:r>
                        <a:rPr lang="en-US" sz="1200" b="0" i="0" u="none" strike="noStrike" kern="1200" dirty="0">
                          <a:solidFill>
                            <a:schemeClr val="bg1"/>
                          </a:solidFill>
                          <a:effectLst/>
                          <a:latin typeface="+mn-lt"/>
                          <a:ea typeface="+mn-ea"/>
                          <a:cs typeface="+mn-cs"/>
                        </a:rPr>
                        <a:t>Deciders</a:t>
                      </a:r>
                    </a:p>
                    <a:p>
                      <a:pPr marL="0" algn="ctr" defTabSz="914400" rtl="0" eaLnBrk="1" fontAlgn="b" latinLnBrk="0" hangingPunct="1"/>
                      <a:r>
                        <a:rPr lang="en-US" sz="1200" b="0" i="0" u="none" strike="noStrike" kern="1200" dirty="0">
                          <a:solidFill>
                            <a:schemeClr val="bg1"/>
                          </a:solidFill>
                          <a:effectLst/>
                          <a:latin typeface="+mn-lt"/>
                          <a:ea typeface="+mn-ea"/>
                          <a:cs typeface="+mn-cs"/>
                        </a:rPr>
                        <a:t>“All/most of the times”</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914400" rtl="0" eaLnBrk="1" fontAlgn="b" latinLnBrk="0" hangingPunct="1"/>
                      <a:r>
                        <a:rPr lang="en-US" sz="1200" b="0" i="0" u="none" strike="noStrike" kern="1200" dirty="0">
                          <a:solidFill>
                            <a:schemeClr val="bg1"/>
                          </a:solidFill>
                          <a:effectLst/>
                          <a:latin typeface="+mn-lt"/>
                          <a:ea typeface="+mn-ea"/>
                          <a:cs typeface="+mn-cs"/>
                        </a:rPr>
                        <a:t>Non</a:t>
                      </a:r>
                      <a:r>
                        <a:rPr lang="en-US" sz="1200" b="0" i="0" u="none" strike="noStrike" kern="1200" baseline="0" dirty="0">
                          <a:solidFill>
                            <a:schemeClr val="bg1"/>
                          </a:solidFill>
                          <a:effectLst/>
                          <a:latin typeface="+mn-lt"/>
                          <a:ea typeface="+mn-ea"/>
                          <a:cs typeface="+mn-cs"/>
                        </a:rPr>
                        <a:t>-Deciders “</a:t>
                      </a:r>
                      <a:r>
                        <a:rPr lang="en-US" sz="1200" b="0" i="0" u="none" strike="noStrike" kern="1200" dirty="0">
                          <a:solidFill>
                            <a:schemeClr val="bg1"/>
                          </a:solidFill>
                          <a:effectLst/>
                          <a:latin typeface="+mn-lt"/>
                          <a:ea typeface="+mn-ea"/>
                          <a:cs typeface="+mn-cs"/>
                        </a:rPr>
                        <a:t>Rarely/never”</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645286">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31%</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31%</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5286">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14%</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58%</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5286">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15%</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63%</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5286">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12%</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200" b="0" i="0" u="none" strike="noStrike" kern="1200" dirty="0">
                          <a:solidFill>
                            <a:srgbClr val="000000"/>
                          </a:solidFill>
                          <a:effectLst/>
                          <a:latin typeface="Franklin Gothic Book" charset="0"/>
                          <a:ea typeface="Franklin Gothic Book" charset="0"/>
                          <a:cs typeface="Franklin Gothic Book" charset="0"/>
                        </a:rPr>
                        <a:t>64%</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1676400" y="1471835"/>
            <a:ext cx="4267200" cy="307777"/>
          </a:xfrm>
          <a:prstGeom prst="rect">
            <a:avLst/>
          </a:prstGeom>
          <a:noFill/>
        </p:spPr>
        <p:txBody>
          <a:bodyPr wrap="square" rtlCol="0">
            <a:spAutoFit/>
          </a:bodyPr>
          <a:lstStyle/>
          <a:p>
            <a:pPr algn="ctr" eaLnBrk="0" fontAlgn="base" hangingPunct="0">
              <a:spcBef>
                <a:spcPct val="0"/>
              </a:spcBef>
              <a:spcAft>
                <a:spcPct val="0"/>
              </a:spcAft>
            </a:pPr>
            <a:r>
              <a:rPr lang="en-US" sz="1400" b="1" u="sng" dirty="0">
                <a:solidFill>
                  <a:srgbClr val="000000"/>
                </a:solidFill>
              </a:rPr>
              <a:t>Own Decision to Include Shark Fin Soup in Meals</a:t>
            </a:r>
          </a:p>
        </p:txBody>
      </p:sp>
    </p:spTree>
    <p:extLst>
      <p:ext uri="{BB962C8B-B14F-4D97-AF65-F5344CB8AC3E}">
        <p14:creationId xmlns:p14="http://schemas.microsoft.com/office/powerpoint/2010/main" val="68723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a:xfrm>
            <a:off x="457200" y="0"/>
            <a:ext cx="8229600" cy="952500"/>
          </a:xfrm>
        </p:spPr>
        <p:txBody>
          <a:bodyPr>
            <a:normAutofit/>
          </a:bodyPr>
          <a:lstStyle/>
          <a:p>
            <a:r>
              <a:rPr lang="en-US" sz="2200" dirty="0"/>
              <a:t>Best Replacement Dish for Shark Fin Soup</a:t>
            </a:r>
            <a:endParaRPr lang="en-CA" sz="1800" dirty="0"/>
          </a:p>
        </p:txBody>
      </p:sp>
      <p:graphicFrame>
        <p:nvGraphicFramePr>
          <p:cNvPr id="11" name="Table 10">
            <a:extLst>
              <a:ext uri="{FF2B5EF4-FFF2-40B4-BE49-F238E27FC236}">
                <a16:creationId xmlns:a16="http://schemas.microsoft.com/office/drawing/2014/main" id="{450D235D-AEB6-D24A-9B99-2D1891B87993}"/>
              </a:ext>
            </a:extLst>
          </p:cNvPr>
          <p:cNvGraphicFramePr>
            <a:graphicFrameLocks noGrp="1"/>
          </p:cNvGraphicFramePr>
          <p:nvPr>
            <p:extLst>
              <p:ext uri="{D42A27DB-BD31-4B8C-83A1-F6EECF244321}">
                <p14:modId xmlns:p14="http://schemas.microsoft.com/office/powerpoint/2010/main" val="2050712692"/>
              </p:ext>
            </p:extLst>
          </p:nvPr>
        </p:nvGraphicFramePr>
        <p:xfrm>
          <a:off x="609600" y="2037056"/>
          <a:ext cx="1020762" cy="3182644"/>
        </p:xfrm>
        <a:graphic>
          <a:graphicData uri="http://schemas.openxmlformats.org/drawingml/2006/table">
            <a:tbl>
              <a:tblPr>
                <a:tableStyleId>{5C22544A-7EE6-4342-B048-85BDC9FD1C3A}</a:tableStyleId>
              </a:tblPr>
              <a:tblGrid>
                <a:gridCol w="1020762">
                  <a:extLst>
                    <a:ext uri="{9D8B030D-6E8A-4147-A177-3AD203B41FA5}">
                      <a16:colId xmlns:a16="http://schemas.microsoft.com/office/drawing/2014/main" val="20000"/>
                    </a:ext>
                  </a:extLst>
                </a:gridCol>
              </a:tblGrid>
              <a:tr h="795661">
                <a:tc>
                  <a:txBody>
                    <a:bodyPr/>
                    <a:lstStyle/>
                    <a:p>
                      <a:pPr algn="ctr" fontAlgn="b"/>
                      <a:r>
                        <a:rPr lang="en-US" sz="1100" b="0" i="0" u="none" strike="noStrike" dirty="0">
                          <a:solidFill>
                            <a:srgbClr val="000000"/>
                          </a:solidFill>
                          <a:effectLst/>
                          <a:latin typeface="+mn-lt"/>
                        </a:rPr>
                        <a:t>Mainland China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5661">
                <a:tc>
                  <a:txBody>
                    <a:bodyPr/>
                    <a:lstStyle/>
                    <a:p>
                      <a:pPr algn="ctr" fontAlgn="b"/>
                      <a:r>
                        <a:rPr lang="en-US" sz="1100" b="0" i="0" u="none" strike="noStrike" dirty="0">
                          <a:solidFill>
                            <a:srgbClr val="000000"/>
                          </a:solidFill>
                          <a:effectLst/>
                          <a:latin typeface="+mn-lt"/>
                        </a:rPr>
                        <a:t>Hong Kong</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5661">
                <a:tc>
                  <a:txBody>
                    <a:bodyPr/>
                    <a:lstStyle/>
                    <a:p>
                      <a:pPr algn="ctr" fontAlgn="b"/>
                      <a:r>
                        <a:rPr lang="en-US" sz="1100" b="0" i="0" u="none" strike="noStrike" dirty="0">
                          <a:solidFill>
                            <a:srgbClr val="000000"/>
                          </a:solidFill>
                          <a:effectLst/>
                          <a:latin typeface="+mn-lt"/>
                        </a:rPr>
                        <a:t>Taiwan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95661">
                <a:tc>
                  <a:txBody>
                    <a:bodyPr/>
                    <a:lstStyle/>
                    <a:p>
                      <a:pPr algn="ctr" fontAlgn="b"/>
                      <a:r>
                        <a:rPr lang="en-US" sz="1100" b="0" i="0" u="none" strike="noStrike" dirty="0">
                          <a:solidFill>
                            <a:srgbClr val="000000"/>
                          </a:solidFill>
                          <a:effectLst/>
                          <a:latin typeface="+mn-lt"/>
                        </a:rPr>
                        <a:t>Singapore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2" name="Object 3"/>
          <p:cNvGraphicFramePr>
            <a:graphicFrameLocks/>
          </p:cNvGraphicFramePr>
          <p:nvPr>
            <p:extLst/>
          </p:nvPr>
        </p:nvGraphicFramePr>
        <p:xfrm>
          <a:off x="1554112" y="1371871"/>
          <a:ext cx="5913488" cy="34285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txBox="1">
            <a:spLocks/>
          </p:cNvSpPr>
          <p:nvPr/>
        </p:nvSpPr>
        <p:spPr>
          <a:xfrm>
            <a:off x="6400800" y="3467101"/>
            <a:ext cx="1752600" cy="1295399"/>
          </a:xfrm>
          <a:prstGeom prst="rect">
            <a:avLst/>
          </a:prstGeom>
          <a:solidFill>
            <a:schemeClr val="tx2">
              <a:lumMod val="20000"/>
              <a:lumOff val="80000"/>
            </a:schemeClr>
          </a:solidFill>
          <a:ln>
            <a:noFill/>
          </a:ln>
        </p:spPr>
        <p:txBody>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4800600" algn="l"/>
              </a:tabLst>
            </a:pPr>
            <a:r>
              <a:rPr lang="en-US" altLang="zh-TW" sz="1100" b="1" dirty="0">
                <a:solidFill>
                  <a:srgbClr val="000000"/>
                </a:solidFill>
              </a:rPr>
              <a:t>Nothing can replace shark fin soup</a:t>
            </a:r>
          </a:p>
          <a:p>
            <a:pPr marL="171450" indent="-171450">
              <a:buFont typeface="Arial" panose="020B0604020202020204" pitchFamily="34" charset="0"/>
              <a:buChar char="•"/>
              <a:tabLst>
                <a:tab pos="4800600" algn="l"/>
              </a:tabLst>
            </a:pPr>
            <a:r>
              <a:rPr lang="en-US" sz="1100" dirty="0">
                <a:solidFill>
                  <a:srgbClr val="000000"/>
                </a:solidFill>
              </a:rPr>
              <a:t>Mainland China: 3%</a:t>
            </a:r>
          </a:p>
          <a:p>
            <a:pPr marL="171450" indent="-171450">
              <a:buFont typeface="Arial" panose="020B0604020202020204" pitchFamily="34" charset="0"/>
              <a:buChar char="•"/>
              <a:tabLst>
                <a:tab pos="4800600" algn="l"/>
              </a:tabLst>
            </a:pPr>
            <a:r>
              <a:rPr lang="en-US" sz="1100" dirty="0">
                <a:solidFill>
                  <a:srgbClr val="000000"/>
                </a:solidFill>
              </a:rPr>
              <a:t>Hong Kong: 3%</a:t>
            </a:r>
          </a:p>
          <a:p>
            <a:pPr marL="171450" indent="-171450">
              <a:buFont typeface="Arial" panose="020B0604020202020204" pitchFamily="34" charset="0"/>
              <a:buChar char="•"/>
              <a:tabLst>
                <a:tab pos="4800600" algn="l"/>
              </a:tabLst>
            </a:pPr>
            <a:r>
              <a:rPr lang="en-US" sz="1100" dirty="0">
                <a:solidFill>
                  <a:srgbClr val="000000"/>
                </a:solidFill>
              </a:rPr>
              <a:t>Taiwan: 3%</a:t>
            </a:r>
          </a:p>
          <a:p>
            <a:pPr marL="171450" indent="-171450">
              <a:buFont typeface="Arial" panose="020B0604020202020204" pitchFamily="34" charset="0"/>
              <a:buChar char="•"/>
              <a:tabLst>
                <a:tab pos="4800600" algn="l"/>
              </a:tabLst>
            </a:pPr>
            <a:r>
              <a:rPr lang="en-US" sz="1100" dirty="0">
                <a:solidFill>
                  <a:srgbClr val="000000"/>
                </a:solidFill>
              </a:rPr>
              <a:t>Singapore: 7%</a:t>
            </a:r>
          </a:p>
        </p:txBody>
      </p:sp>
      <p:sp>
        <p:nvSpPr>
          <p:cNvPr id="14" name="Text Placeholder 4"/>
          <p:cNvSpPr txBox="1">
            <a:spLocks/>
          </p:cNvSpPr>
          <p:nvPr/>
        </p:nvSpPr>
        <p:spPr>
          <a:xfrm>
            <a:off x="2057400" y="1524269"/>
            <a:ext cx="5486400" cy="349059"/>
          </a:xfrm>
          <a:prstGeom prst="rect">
            <a:avLst/>
          </a:prstGeom>
          <a:ln>
            <a:noFill/>
          </a:ln>
        </p:spPr>
        <p:txBody>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tabLst>
                <a:tab pos="4800600" algn="l"/>
              </a:tabLst>
            </a:pPr>
            <a:r>
              <a:rPr lang="en-US" altLang="zh-TW" sz="1100" b="1" u="sng" dirty="0">
                <a:solidFill>
                  <a:srgbClr val="000000"/>
                </a:solidFill>
              </a:rPr>
              <a:t>Best Replacement Dish for Shark Fin Soup in Traditional Banquets </a:t>
            </a:r>
            <a:r>
              <a:rPr lang="en-US" sz="1100" b="1" u="sng" dirty="0">
                <a:solidFill>
                  <a:srgbClr val="000000"/>
                </a:solidFill>
              </a:rPr>
              <a:t>(%)</a:t>
            </a:r>
          </a:p>
        </p:txBody>
      </p:sp>
    </p:spTree>
    <p:extLst>
      <p:ext uri="{BB962C8B-B14F-4D97-AF65-F5344CB8AC3E}">
        <p14:creationId xmlns:p14="http://schemas.microsoft.com/office/powerpoint/2010/main" val="262160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 Placeholder 3"/>
          <p:cNvSpPr txBox="1">
            <a:spLocks/>
          </p:cNvSpPr>
          <p:nvPr/>
        </p:nvSpPr>
        <p:spPr>
          <a:xfrm>
            <a:off x="881872" y="2705100"/>
            <a:ext cx="7728728" cy="1655763"/>
          </a:xfrm>
          <a:prstGeom prst="rect">
            <a:avLst/>
          </a:prstGeom>
          <a:solidFill>
            <a:schemeClr val="tx2">
              <a:lumMod val="75000"/>
              <a:alpha val="40000"/>
            </a:schemeClr>
          </a:solidFill>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4000" b="1" dirty="0">
                <a:solidFill>
                  <a:schemeClr val="bg1"/>
                </a:solidFill>
              </a:rPr>
              <a:t>WHY: </a:t>
            </a:r>
            <a:r>
              <a:rPr lang="en-US" sz="3200" b="1" dirty="0">
                <a:solidFill>
                  <a:schemeClr val="bg1"/>
                </a:solidFill>
              </a:rPr>
              <a:t>Drivers and Deterrents of                      Shark Fin Soup Consumption</a:t>
            </a:r>
          </a:p>
        </p:txBody>
      </p:sp>
      <p:sp>
        <p:nvSpPr>
          <p:cNvPr id="5" name="Rectangle 4"/>
          <p:cNvSpPr/>
          <p:nvPr/>
        </p:nvSpPr>
        <p:spPr>
          <a:xfrm>
            <a:off x="8502479" y="4686300"/>
            <a:ext cx="641521" cy="230832"/>
          </a:xfrm>
          <a:prstGeom prst="rect">
            <a:avLst/>
          </a:prstGeom>
        </p:spPr>
        <p:txBody>
          <a:bodyPr wrap="none">
            <a:spAutoFit/>
          </a:bodyPr>
          <a:lstStyle/>
          <a:p>
            <a:pPr algn="r"/>
            <a:r>
              <a:rPr lang="en-US" sz="900" dirty="0">
                <a:solidFill>
                  <a:schemeClr val="bg1"/>
                </a:solidFill>
                <a:latin typeface="Helvetica Neue"/>
              </a:rPr>
              <a:t>© qwerty</a:t>
            </a:r>
          </a:p>
        </p:txBody>
      </p:sp>
    </p:spTree>
    <p:extLst>
      <p:ext uri="{BB962C8B-B14F-4D97-AF65-F5344CB8AC3E}">
        <p14:creationId xmlns:p14="http://schemas.microsoft.com/office/powerpoint/2010/main" val="875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itle 1"/>
          <p:cNvSpPr>
            <a:spLocks noGrp="1"/>
          </p:cNvSpPr>
          <p:nvPr>
            <p:ph type="title"/>
          </p:nvPr>
        </p:nvSpPr>
        <p:spPr/>
        <p:txBody>
          <a:bodyPr>
            <a:normAutofit/>
          </a:bodyPr>
          <a:lstStyle/>
          <a:p>
            <a:r>
              <a:rPr lang="en-US" sz="2200" dirty="0"/>
              <a:t>Drivers and Deterrents Analysis: MaxDiff</a:t>
            </a:r>
            <a:endParaRPr lang="en-CA" sz="2200" dirty="0"/>
          </a:p>
        </p:txBody>
      </p:sp>
      <p:sp>
        <p:nvSpPr>
          <p:cNvPr id="10" name="Content Placeholder 5">
            <a:extLst>
              <a:ext uri="{FF2B5EF4-FFF2-40B4-BE49-F238E27FC236}">
                <a16:creationId xmlns:a16="http://schemas.microsoft.com/office/drawing/2014/main" id="{A4EE4EE6-5426-4665-8802-3919D5C9AC18}"/>
              </a:ext>
            </a:extLst>
          </p:cNvPr>
          <p:cNvSpPr>
            <a:spLocks noGrp="1"/>
          </p:cNvSpPr>
          <p:nvPr>
            <p:ph sz="half" idx="1"/>
          </p:nvPr>
        </p:nvSpPr>
        <p:spPr>
          <a:xfrm>
            <a:off x="457200" y="952500"/>
            <a:ext cx="8363272" cy="1981200"/>
          </a:xfrm>
        </p:spPr>
        <p:txBody>
          <a:bodyPr>
            <a:noAutofit/>
          </a:bodyPr>
          <a:lstStyle/>
          <a:p>
            <a:r>
              <a:rPr lang="en-US" dirty="0"/>
              <a:t>MaxDiff is a research methodology which allows us to understand the strength of an attribute relative to the other attributes rated.</a:t>
            </a:r>
          </a:p>
          <a:p>
            <a:endParaRPr lang="en-US" dirty="0"/>
          </a:p>
          <a:p>
            <a:pPr>
              <a:buClr>
                <a:srgbClr val="000000"/>
              </a:buClr>
            </a:pPr>
            <a:r>
              <a:rPr lang="en-US" i="1" dirty="0"/>
              <a:t>Q9: “Now we will focus on shark fins and its consumption. On the following screens we will provide you lists of various statements. For each screen, please select the statement which describes your opinion the most, and the statement which describes your opinion the least. </a:t>
            </a:r>
          </a:p>
          <a:p>
            <a:r>
              <a:rPr lang="en-US" i="1" dirty="0"/>
              <a:t>Please select one statement from each box. We will repeat this question several times with different sets of statements to choose from.“</a:t>
            </a:r>
          </a:p>
          <a:p>
            <a:endParaRPr lang="en-US" dirty="0"/>
          </a:p>
          <a:p>
            <a:r>
              <a:rPr lang="en-US" b="1" dirty="0"/>
              <a:t>Interpretation: </a:t>
            </a:r>
            <a:r>
              <a:rPr lang="en-US" dirty="0"/>
              <a:t>MaxDiff is a relative score, reported as a measure of importance</a:t>
            </a:r>
          </a:p>
          <a:p>
            <a:r>
              <a:rPr lang="en-US" dirty="0"/>
              <a:t>These attitudes can provide a baseline understanding of the drivers of shark fin soup consumption and the public’s perception of specific shark-related issues, and outline the parameters of which dimensions might be communicated on through the messages/ campaigns.</a:t>
            </a:r>
          </a:p>
          <a:p>
            <a:endParaRPr lang="en-US" sz="1000" dirty="0"/>
          </a:p>
          <a:p>
            <a:r>
              <a:rPr lang="en-US" b="1" dirty="0">
                <a:solidFill>
                  <a:schemeClr val="accent5">
                    <a:lumMod val="75000"/>
                  </a:schemeClr>
                </a:solidFill>
              </a:rPr>
              <a:t>Comparison with Other Surveys</a:t>
            </a:r>
          </a:p>
          <a:p>
            <a:endParaRPr lang="en-US" sz="1000" b="1" dirty="0">
              <a:solidFill>
                <a:schemeClr val="accent5">
                  <a:lumMod val="75000"/>
                </a:schemeClr>
              </a:solidFill>
            </a:endParaRPr>
          </a:p>
          <a:p>
            <a:r>
              <a:rPr lang="en-US" b="1" dirty="0">
                <a:solidFill>
                  <a:schemeClr val="accent5">
                    <a:lumMod val="75000"/>
                  </a:schemeClr>
                </a:solidFill>
              </a:rPr>
              <a:t>A MaxDiff score cannot be compared to other methodologies. For a fair comparison, it is advised to look at the ranking of the attributes and not to compare their scores.</a:t>
            </a:r>
          </a:p>
          <a:p>
            <a:endParaRPr lang="en-US" dirty="0"/>
          </a:p>
          <a:p>
            <a:pPr>
              <a:buClr>
                <a:srgbClr val="000000"/>
              </a:buClr>
            </a:pPr>
            <a:endParaRPr lang="en-US" dirty="0">
              <a:latin typeface="+mn-lt"/>
            </a:endParaRPr>
          </a:p>
        </p:txBody>
      </p:sp>
    </p:spTree>
    <p:extLst>
      <p:ext uri="{BB962C8B-B14F-4D97-AF65-F5344CB8AC3E}">
        <p14:creationId xmlns:p14="http://schemas.microsoft.com/office/powerpoint/2010/main" val="32200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animEffect transition="in" filter="fade">
                                      <p:cBhvr>
                                        <p:cTn id="21" dur="1000"/>
                                        <p:tgtEl>
                                          <p:spTgt spid="10">
                                            <p:txEl>
                                              <p:pRg st="8" end="8"/>
                                            </p:txEl>
                                          </p:spTgt>
                                        </p:tgtEl>
                                      </p:cBhvr>
                                    </p:animEffect>
                                    <p:anim calcmode="lin" valueType="num">
                                      <p:cBhvr>
                                        <p:cTn id="22"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xEl>
                                              <p:pRg st="10" end="10"/>
                                            </p:txEl>
                                          </p:spTgt>
                                        </p:tgtEl>
                                        <p:attrNameLst>
                                          <p:attrName>style.visibility</p:attrName>
                                        </p:attrNameLst>
                                      </p:cBhvr>
                                      <p:to>
                                        <p:strVal val="visible"/>
                                      </p:to>
                                    </p:set>
                                    <p:animEffect transition="in" filter="fade">
                                      <p:cBhvr>
                                        <p:cTn id="26" dur="1000"/>
                                        <p:tgtEl>
                                          <p:spTgt spid="10">
                                            <p:txEl>
                                              <p:pRg st="10" end="10"/>
                                            </p:txEl>
                                          </p:spTgt>
                                        </p:tgtEl>
                                      </p:cBhvr>
                                    </p:animEffect>
                                    <p:anim calcmode="lin" valueType="num">
                                      <p:cBhvr>
                                        <p:cTn id="27"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457200" y="49188"/>
            <a:ext cx="8229600" cy="952500"/>
          </a:xfrm>
        </p:spPr>
        <p:txBody>
          <a:bodyPr>
            <a:normAutofit/>
          </a:bodyPr>
          <a:lstStyle/>
          <a:p>
            <a:r>
              <a:rPr lang="en-US" sz="2200" dirty="0"/>
              <a:t>Opinions on Shark Fin Soup Consumption – Mainland China</a:t>
            </a:r>
            <a:endParaRPr lang="en-CA" sz="2200" dirty="0"/>
          </a:p>
        </p:txBody>
      </p:sp>
      <p:graphicFrame>
        <p:nvGraphicFramePr>
          <p:cNvPr id="21" name="Chart 20"/>
          <p:cNvGraphicFramePr/>
          <p:nvPr>
            <p:extLst/>
          </p:nvPr>
        </p:nvGraphicFramePr>
        <p:xfrm>
          <a:off x="600280" y="1173658"/>
          <a:ext cx="8314764" cy="4115597"/>
        </p:xfrm>
        <a:graphic>
          <a:graphicData uri="http://schemas.openxmlformats.org/drawingml/2006/chart">
            <c:chart xmlns:c="http://schemas.openxmlformats.org/drawingml/2006/chart" xmlns:r="http://schemas.openxmlformats.org/officeDocument/2006/relationships" r:id="rId3"/>
          </a:graphicData>
        </a:graphic>
      </p:graphicFrame>
      <p:sp>
        <p:nvSpPr>
          <p:cNvPr id="24" name="Isosceles Triangle 23"/>
          <p:cNvSpPr/>
          <p:nvPr/>
        </p:nvSpPr>
        <p:spPr>
          <a:xfrm flipV="1">
            <a:off x="609600" y="1333499"/>
            <a:ext cx="838200" cy="3803355"/>
          </a:xfrm>
          <a:prstGeom prst="triangle">
            <a:avLst/>
          </a:prstGeom>
          <a:gradFill flip="none" rotWithShape="1">
            <a:gsLst>
              <a:gs pos="0">
                <a:schemeClr val="accent5">
                  <a:lumMod val="40000"/>
                  <a:lumOff val="60000"/>
                </a:schemeClr>
              </a:gs>
              <a:gs pos="61000">
                <a:schemeClr val="accent2">
                  <a:lumMod val="40000"/>
                  <a:lumOff val="60000"/>
                  <a:alpha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02023" y="1298968"/>
            <a:ext cx="1098177" cy="769441"/>
          </a:xfrm>
          <a:prstGeom prst="rect">
            <a:avLst/>
          </a:prstGeom>
          <a:noFill/>
        </p:spPr>
        <p:txBody>
          <a:bodyPr wrap="square" rtlCol="0">
            <a:spAutoFit/>
          </a:bodyPr>
          <a:lstStyle/>
          <a:p>
            <a:pPr algn="ctr" eaLnBrk="0" fontAlgn="base" hangingPunct="0">
              <a:spcBef>
                <a:spcPct val="0"/>
              </a:spcBef>
              <a:spcAft>
                <a:spcPct val="0"/>
              </a:spcAft>
            </a:pPr>
            <a:r>
              <a:rPr lang="en-US" sz="1100" b="1" u="sng" dirty="0">
                <a:solidFill>
                  <a:srgbClr val="00B050"/>
                </a:solidFill>
              </a:rPr>
              <a:t>Most describes people’s opinion </a:t>
            </a:r>
            <a:endParaRPr lang="en-CA" sz="1100" b="1" u="sng" dirty="0">
              <a:solidFill>
                <a:srgbClr val="00B050"/>
              </a:solidFill>
            </a:endParaRPr>
          </a:p>
        </p:txBody>
      </p:sp>
      <p:sp>
        <p:nvSpPr>
          <p:cNvPr id="28" name="TextBox 27"/>
          <p:cNvSpPr txBox="1"/>
          <p:nvPr/>
        </p:nvSpPr>
        <p:spPr>
          <a:xfrm>
            <a:off x="507402" y="4246194"/>
            <a:ext cx="1098177" cy="769441"/>
          </a:xfrm>
          <a:prstGeom prst="rect">
            <a:avLst/>
          </a:prstGeom>
          <a:noFill/>
        </p:spPr>
        <p:txBody>
          <a:bodyPr wrap="square" rtlCol="0">
            <a:spAutoFit/>
          </a:bodyPr>
          <a:lstStyle/>
          <a:p>
            <a:pPr algn="ctr" eaLnBrk="0" fontAlgn="base" hangingPunct="0">
              <a:spcBef>
                <a:spcPct val="0"/>
              </a:spcBef>
              <a:spcAft>
                <a:spcPct val="0"/>
              </a:spcAft>
            </a:pPr>
            <a:r>
              <a:rPr lang="en-US" sz="1100" b="1" u="sng" dirty="0">
                <a:solidFill>
                  <a:srgbClr val="FF0000"/>
                </a:solidFill>
              </a:rPr>
              <a:t>Least describes people’s opinion</a:t>
            </a:r>
          </a:p>
        </p:txBody>
      </p:sp>
      <p:sp>
        <p:nvSpPr>
          <p:cNvPr id="31" name="TextBox 30"/>
          <p:cNvSpPr txBox="1"/>
          <p:nvPr/>
        </p:nvSpPr>
        <p:spPr>
          <a:xfrm>
            <a:off x="7039087" y="1122238"/>
            <a:ext cx="1661160" cy="230832"/>
          </a:xfrm>
          <a:prstGeom prst="rect">
            <a:avLst/>
          </a:prstGeom>
          <a:noFill/>
        </p:spPr>
        <p:txBody>
          <a:bodyPr wrap="square" rtlCol="0">
            <a:spAutoFit/>
          </a:bodyPr>
          <a:lstStyle/>
          <a:p>
            <a:pPr algn="ctr" eaLnBrk="0" fontAlgn="base" hangingPunct="0">
              <a:spcBef>
                <a:spcPct val="0"/>
              </a:spcBef>
              <a:spcAft>
                <a:spcPct val="0"/>
              </a:spcAft>
            </a:pPr>
            <a:r>
              <a:rPr lang="en-US" sz="900" b="1" dirty="0">
                <a:solidFill>
                  <a:srgbClr val="000000"/>
                </a:solidFill>
              </a:rPr>
              <a:t>Mean Score out of 10</a:t>
            </a:r>
            <a:endParaRPr lang="en-CA" sz="900" b="1" dirty="0">
              <a:solidFill>
                <a:srgbClr val="000000"/>
              </a:solidFill>
            </a:endParaRPr>
          </a:p>
        </p:txBody>
      </p:sp>
      <p:graphicFrame>
        <p:nvGraphicFramePr>
          <p:cNvPr id="15" name="Table 14"/>
          <p:cNvGraphicFramePr>
            <a:graphicFrameLocks noGrp="1"/>
          </p:cNvGraphicFramePr>
          <p:nvPr>
            <p:extLst/>
          </p:nvPr>
        </p:nvGraphicFramePr>
        <p:xfrm>
          <a:off x="7343013" y="2272967"/>
          <a:ext cx="1630185" cy="809625"/>
        </p:xfrm>
        <a:graphic>
          <a:graphicData uri="http://schemas.openxmlformats.org/drawingml/2006/table">
            <a:tbl>
              <a:tblPr>
                <a:tableStyleId>{5C22544A-7EE6-4342-B048-85BDC9FD1C3A}</a:tableStyleId>
              </a:tblPr>
              <a:tblGrid>
                <a:gridCol w="207785">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tblGrid>
              <a:tr h="161925">
                <a:tc>
                  <a:txBody>
                    <a:bodyPr/>
                    <a:lstStyle/>
                    <a:p>
                      <a:pPr algn="l" fontAlgn="b"/>
                      <a:endParaRPr lang="en-US" sz="10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en-US" sz="1000" b="0" i="0" u="none" strike="noStrike" dirty="0">
                          <a:solidFill>
                            <a:srgbClr val="000000"/>
                          </a:solidFill>
                          <a:effectLst/>
                          <a:latin typeface="+mn-lt"/>
                        </a:rPr>
                        <a:t>Conservation/protection</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1925">
                <a:tc>
                  <a:txBody>
                    <a:bodyPr/>
                    <a:lstStyle/>
                    <a:p>
                      <a:pPr algn="l" fontAlgn="b"/>
                      <a:endParaRPr lang="en-US" sz="10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r>
                        <a:rPr lang="en-US" sz="1000" b="0" i="0" u="none" strike="noStrike" dirty="0">
                          <a:solidFill>
                            <a:srgbClr val="000000"/>
                          </a:solidFill>
                          <a:effectLst/>
                          <a:latin typeface="+mn-lt"/>
                        </a:rPr>
                        <a:t>Uniqueness</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1925">
                <a:tc>
                  <a:txBody>
                    <a:bodyPr/>
                    <a:lstStyle/>
                    <a:p>
                      <a:pPr algn="l" fontAlgn="b"/>
                      <a:endParaRPr lang="en-US" sz="10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C296D"/>
                    </a:solidFill>
                  </a:tcPr>
                </a:tc>
                <a:tc>
                  <a:txBody>
                    <a:bodyPr/>
                    <a:lstStyle/>
                    <a:p>
                      <a:pPr algn="l" fontAlgn="b"/>
                      <a:r>
                        <a:rPr lang="en-US" sz="1000" b="0" i="0" u="none" strike="noStrike" dirty="0">
                          <a:solidFill>
                            <a:srgbClr val="000000"/>
                          </a:solidFill>
                          <a:effectLst/>
                          <a:latin typeface="+mn-lt"/>
                        </a:rPr>
                        <a:t>Social pressure</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1925">
                <a:tc>
                  <a:txBody>
                    <a:bodyPr/>
                    <a:lstStyle/>
                    <a:p>
                      <a:pPr algn="l" fontAlgn="b"/>
                      <a:endParaRPr lang="en-US" sz="10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US" sz="1000" b="0" i="0" u="none" strike="noStrike" dirty="0">
                          <a:solidFill>
                            <a:srgbClr val="000000"/>
                          </a:solidFill>
                          <a:effectLst/>
                          <a:latin typeface="+mn-lt"/>
                        </a:rPr>
                        <a:t>Symbolic value</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1925">
                <a:tc>
                  <a:txBody>
                    <a:bodyPr/>
                    <a:lstStyle/>
                    <a:p>
                      <a:pPr algn="l" fontAlgn="b"/>
                      <a:endParaRPr lang="da-DK" sz="10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fontAlgn="b"/>
                      <a:r>
                        <a:rPr lang="en-US" sz="1000" b="0" i="0" u="none" strike="noStrike" dirty="0">
                          <a:solidFill>
                            <a:srgbClr val="000000"/>
                          </a:solidFill>
                          <a:effectLst/>
                          <a:latin typeface="+mn-lt"/>
                        </a:rPr>
                        <a:t>Health benefits</a:t>
                      </a:r>
                    </a:p>
                  </a:txBody>
                  <a:tcPr marL="9525" marR="9525" marT="9525" marB="0" anchor="b">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6403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Main drivers and deterrents of consumption in all markets</a:t>
            </a:r>
          </a:p>
        </p:txBody>
      </p:sp>
      <p:sp>
        <p:nvSpPr>
          <p:cNvPr id="32" name="Rectangle 31"/>
          <p:cNvSpPr/>
          <p:nvPr/>
        </p:nvSpPr>
        <p:spPr>
          <a:xfrm>
            <a:off x="515149" y="851472"/>
            <a:ext cx="7562051" cy="86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0000"/>
                </a:solidFill>
              </a:rPr>
              <a:t>All markets share the same </a:t>
            </a:r>
            <a:r>
              <a:rPr lang="en-US" sz="1400" b="1" dirty="0">
                <a:solidFill>
                  <a:srgbClr val="000000"/>
                </a:solidFill>
              </a:rPr>
              <a:t>Top 3 leading opinions </a:t>
            </a:r>
            <a:r>
              <a:rPr lang="en-US" sz="1400" dirty="0">
                <a:solidFill>
                  <a:srgbClr val="000000"/>
                </a:solidFill>
              </a:rPr>
              <a:t>on shark fin soup consumption (among a list of 25 statements). These opinions are all related to </a:t>
            </a:r>
            <a:r>
              <a:rPr lang="en-US" sz="1400" b="1" dirty="0">
                <a:solidFill>
                  <a:srgbClr val="000000"/>
                </a:solidFill>
              </a:rPr>
              <a:t>conservation, </a:t>
            </a:r>
            <a:r>
              <a:rPr lang="en-US" sz="1400" dirty="0">
                <a:solidFill>
                  <a:srgbClr val="000000"/>
                </a:solidFill>
              </a:rPr>
              <a:t>and are negative views of consumption</a:t>
            </a:r>
            <a:r>
              <a:rPr lang="en-US" sz="1400" b="1" dirty="0">
                <a:solidFill>
                  <a:srgbClr val="000000"/>
                </a:solidFill>
              </a:rPr>
              <a:t>, i.e. deterrents. </a:t>
            </a:r>
            <a:r>
              <a:rPr lang="en-US" sz="1400" dirty="0">
                <a:solidFill>
                  <a:srgbClr val="000000"/>
                </a:solidFill>
              </a:rPr>
              <a:t>Other deterrents relate to </a:t>
            </a:r>
            <a:r>
              <a:rPr lang="en-US" sz="1400" b="1" dirty="0">
                <a:solidFill>
                  <a:srgbClr val="000000"/>
                </a:solidFill>
              </a:rPr>
              <a:t>tradition / substitution, </a:t>
            </a:r>
            <a:r>
              <a:rPr lang="en-US" sz="1400" dirty="0">
                <a:solidFill>
                  <a:srgbClr val="000000"/>
                </a:solidFill>
              </a:rPr>
              <a:t>and consequently, challenge the </a:t>
            </a:r>
            <a:r>
              <a:rPr lang="en-US" sz="1400" b="1" dirty="0">
                <a:solidFill>
                  <a:srgbClr val="000000"/>
                </a:solidFill>
              </a:rPr>
              <a:t>social pressure </a:t>
            </a:r>
            <a:r>
              <a:rPr lang="en-US" sz="1400" dirty="0">
                <a:solidFill>
                  <a:srgbClr val="000000"/>
                </a:solidFill>
              </a:rPr>
              <a:t>associated with shark fin soup.</a:t>
            </a:r>
            <a:endParaRPr lang="en-US" sz="1400" b="1" dirty="0">
              <a:solidFill>
                <a:srgbClr val="000000"/>
              </a:solidFill>
            </a:endParaRPr>
          </a:p>
        </p:txBody>
      </p:sp>
      <p:sp>
        <p:nvSpPr>
          <p:cNvPr id="36" name="Rectangle 35"/>
          <p:cNvSpPr/>
          <p:nvPr/>
        </p:nvSpPr>
        <p:spPr>
          <a:xfrm>
            <a:off x="614655" y="2111758"/>
            <a:ext cx="2487563" cy="279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b="1" dirty="0">
                <a:solidFill>
                  <a:srgbClr val="2C296D"/>
                </a:solidFill>
              </a:rPr>
              <a:t>Leading Views (in all markets)</a:t>
            </a:r>
          </a:p>
        </p:txBody>
      </p:sp>
      <p:sp>
        <p:nvSpPr>
          <p:cNvPr id="9" name="Rectangle 8"/>
          <p:cNvSpPr/>
          <p:nvPr/>
        </p:nvSpPr>
        <p:spPr>
          <a:xfrm>
            <a:off x="737608" y="2665086"/>
            <a:ext cx="1580400" cy="11331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accent2">
                    <a:lumMod val="75000"/>
                  </a:schemeClr>
                </a:solidFill>
              </a:rPr>
              <a:t>It is essential to </a:t>
            </a:r>
            <a:r>
              <a:rPr lang="en-US" sz="1200" b="1" dirty="0">
                <a:solidFill>
                  <a:schemeClr val="accent2">
                    <a:lumMod val="75000"/>
                  </a:schemeClr>
                </a:solidFill>
              </a:rPr>
              <a:t>protect sharks </a:t>
            </a:r>
            <a:r>
              <a:rPr lang="en-US" sz="1200" dirty="0">
                <a:solidFill>
                  <a:schemeClr val="accent2">
                    <a:lumMod val="75000"/>
                  </a:schemeClr>
                </a:solidFill>
              </a:rPr>
              <a:t>from extinction</a:t>
            </a:r>
          </a:p>
          <a:p>
            <a:r>
              <a:rPr lang="en-US" sz="1200" dirty="0">
                <a:solidFill>
                  <a:schemeClr val="accent2">
                    <a:lumMod val="75000"/>
                  </a:schemeClr>
                </a:solidFill>
              </a:rPr>
              <a:t> </a:t>
            </a:r>
          </a:p>
          <a:p>
            <a:endParaRPr lang="en-US" sz="1200" dirty="0">
              <a:solidFill>
                <a:schemeClr val="accent2">
                  <a:lumMod val="75000"/>
                </a:schemeClr>
              </a:solidFill>
            </a:endParaRPr>
          </a:p>
        </p:txBody>
      </p:sp>
      <p:pic>
        <p:nvPicPr>
          <p:cNvPr id="3" name="Picture 2"/>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blip>
          <a:srcRect t="16290" b="29058"/>
          <a:stretch/>
        </p:blipFill>
        <p:spPr>
          <a:xfrm>
            <a:off x="1187755" y="3225403"/>
            <a:ext cx="1035628" cy="565986"/>
          </a:xfrm>
          <a:prstGeom prst="rect">
            <a:avLst/>
          </a:prstGeom>
        </p:spPr>
      </p:pic>
      <p:sp>
        <p:nvSpPr>
          <p:cNvPr id="15" name="Rectangle 14"/>
          <p:cNvSpPr/>
          <p:nvPr/>
        </p:nvSpPr>
        <p:spPr>
          <a:xfrm>
            <a:off x="2580314" y="2665086"/>
            <a:ext cx="1580400" cy="11331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accent2">
                    <a:lumMod val="75000"/>
                  </a:schemeClr>
                </a:solidFill>
              </a:rPr>
              <a:t>Shark fins are harvested in a very </a:t>
            </a:r>
            <a:r>
              <a:rPr lang="en-US" sz="1200" b="1" dirty="0">
                <a:solidFill>
                  <a:schemeClr val="accent2">
                    <a:lumMod val="75000"/>
                  </a:schemeClr>
                </a:solidFill>
              </a:rPr>
              <a:t>cruel </a:t>
            </a:r>
            <a:r>
              <a:rPr lang="en-US" sz="1200" dirty="0">
                <a:solidFill>
                  <a:schemeClr val="accent2">
                    <a:lumMod val="75000"/>
                  </a:schemeClr>
                </a:solidFill>
              </a:rPr>
              <a:t>way</a:t>
            </a:r>
          </a:p>
          <a:p>
            <a:r>
              <a:rPr lang="en-US" sz="1200" dirty="0">
                <a:solidFill>
                  <a:schemeClr val="accent2">
                    <a:lumMod val="75000"/>
                  </a:schemeClr>
                </a:solidFill>
              </a:rPr>
              <a:t> </a:t>
            </a:r>
          </a:p>
          <a:p>
            <a:endParaRPr lang="en-US" sz="1200" dirty="0">
              <a:solidFill>
                <a:schemeClr val="accent2">
                  <a:lumMod val="75000"/>
                </a:schemeClr>
              </a:solidFill>
            </a:endParaRPr>
          </a:p>
        </p:txBody>
      </p:sp>
      <p:sp>
        <p:nvSpPr>
          <p:cNvPr id="17" name="Rectangle 16"/>
          <p:cNvSpPr/>
          <p:nvPr/>
        </p:nvSpPr>
        <p:spPr>
          <a:xfrm>
            <a:off x="737608" y="4043426"/>
            <a:ext cx="1580400" cy="11331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accent2">
                    <a:lumMod val="75000"/>
                  </a:schemeClr>
                </a:solidFill>
              </a:rPr>
              <a:t>A </a:t>
            </a:r>
            <a:r>
              <a:rPr lang="en-US" sz="1200" b="1" dirty="0">
                <a:solidFill>
                  <a:schemeClr val="accent2">
                    <a:lumMod val="75000"/>
                  </a:schemeClr>
                </a:solidFill>
              </a:rPr>
              <a:t>government ban </a:t>
            </a:r>
            <a:r>
              <a:rPr lang="en-US" sz="1200" dirty="0">
                <a:solidFill>
                  <a:schemeClr val="accent2">
                    <a:lumMod val="75000"/>
                  </a:schemeClr>
                </a:solidFill>
              </a:rPr>
              <a:t>on shark fin harvesting is absolutely</a:t>
            </a:r>
            <a:r>
              <a:rPr lang="zh-Hant" altLang="en-US" sz="1200" dirty="0">
                <a:solidFill>
                  <a:schemeClr val="accent2">
                    <a:lumMod val="75000"/>
                  </a:schemeClr>
                </a:solidFill>
              </a:rPr>
              <a:t> </a:t>
            </a:r>
            <a:endParaRPr lang="en-HK" altLang="zh-Hant" sz="1200" dirty="0">
              <a:solidFill>
                <a:schemeClr val="accent2">
                  <a:lumMod val="75000"/>
                </a:schemeClr>
              </a:solidFill>
            </a:endParaRPr>
          </a:p>
          <a:p>
            <a:r>
              <a:rPr lang="en-US" sz="1200" dirty="0">
                <a:solidFill>
                  <a:schemeClr val="accent2">
                    <a:lumMod val="75000"/>
                  </a:schemeClr>
                </a:solidFill>
              </a:rPr>
              <a:t>necessary </a:t>
            </a:r>
          </a:p>
          <a:p>
            <a:endParaRPr lang="en-US" sz="1200" dirty="0">
              <a:solidFill>
                <a:schemeClr val="accent2">
                  <a:lumMod val="75000"/>
                </a:schemeClr>
              </a:solidFill>
            </a:endParaRPr>
          </a:p>
        </p:txBody>
      </p:sp>
      <p:pic>
        <p:nvPicPr>
          <p:cNvPr id="13" name="Picture 12"/>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rot="11627609">
            <a:off x="3299090" y="3083706"/>
            <a:ext cx="675467" cy="673071"/>
          </a:xfrm>
          <a:prstGeom prst="rect">
            <a:avLst/>
          </a:prstGeom>
        </p:spPr>
      </p:pic>
      <p:pic>
        <p:nvPicPr>
          <p:cNvPr id="20" name="Picture 18" descr="Image result for regulation icon"/>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2817" y="4605006"/>
            <a:ext cx="449490" cy="44949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985648" y="2656167"/>
            <a:ext cx="1580400" cy="11331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accent2">
                    <a:lumMod val="75000"/>
                  </a:schemeClr>
                </a:solidFill>
              </a:rPr>
              <a:t>Shark fin soup in a set dinner</a:t>
            </a:r>
            <a:r>
              <a:rPr lang="zh-Hant" altLang="en-US" sz="1200" dirty="0">
                <a:solidFill>
                  <a:schemeClr val="accent2">
                    <a:lumMod val="75000"/>
                  </a:schemeClr>
                </a:solidFill>
              </a:rPr>
              <a:t> </a:t>
            </a:r>
            <a:r>
              <a:rPr lang="en-US" sz="1200" dirty="0">
                <a:solidFill>
                  <a:schemeClr val="accent2">
                    <a:lumMod val="75000"/>
                  </a:schemeClr>
                </a:solidFill>
              </a:rPr>
              <a:t>can easily be </a:t>
            </a:r>
            <a:r>
              <a:rPr lang="en-US" sz="1200" b="1" dirty="0">
                <a:solidFill>
                  <a:schemeClr val="accent2">
                    <a:lumMod val="75000"/>
                  </a:schemeClr>
                </a:solidFill>
              </a:rPr>
              <a:t>substituted*</a:t>
            </a:r>
          </a:p>
        </p:txBody>
      </p:sp>
      <p:sp>
        <p:nvSpPr>
          <p:cNvPr id="24" name="Rectangle 23"/>
          <p:cNvSpPr/>
          <p:nvPr/>
        </p:nvSpPr>
        <p:spPr>
          <a:xfrm>
            <a:off x="4983625" y="3961667"/>
            <a:ext cx="1577818" cy="11331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accent2">
                    <a:lumMod val="75000"/>
                  </a:schemeClr>
                </a:solidFill>
              </a:rPr>
              <a:t>The </a:t>
            </a:r>
            <a:r>
              <a:rPr lang="en-US" sz="1200" b="1" dirty="0">
                <a:solidFill>
                  <a:schemeClr val="accent2">
                    <a:lumMod val="75000"/>
                  </a:schemeClr>
                </a:solidFill>
              </a:rPr>
              <a:t>tradition</a:t>
            </a:r>
            <a:r>
              <a:rPr lang="en-US" sz="1200" dirty="0">
                <a:solidFill>
                  <a:schemeClr val="accent2">
                    <a:lumMod val="75000"/>
                  </a:schemeClr>
                </a:solidFill>
              </a:rPr>
              <a:t> of shark fin soup will soon </a:t>
            </a:r>
            <a:r>
              <a:rPr lang="en-US" sz="1200" b="1" dirty="0">
                <a:solidFill>
                  <a:schemeClr val="accent2">
                    <a:lumMod val="75000"/>
                  </a:schemeClr>
                </a:solidFill>
              </a:rPr>
              <a:t>fade out </a:t>
            </a:r>
            <a:r>
              <a:rPr lang="en-US" sz="1000" i="1" dirty="0">
                <a:solidFill>
                  <a:schemeClr val="accent2">
                    <a:lumMod val="75000"/>
                  </a:schemeClr>
                </a:solidFill>
              </a:rPr>
              <a:t>(Except </a:t>
            </a:r>
          </a:p>
          <a:p>
            <a:r>
              <a:rPr lang="en-US" sz="1000" i="1" dirty="0">
                <a:solidFill>
                  <a:schemeClr val="accent2">
                    <a:lumMod val="75000"/>
                  </a:schemeClr>
                </a:solidFill>
              </a:rPr>
              <a:t>in mainland </a:t>
            </a:r>
          </a:p>
          <a:p>
            <a:r>
              <a:rPr lang="en-US" sz="1000" i="1" dirty="0">
                <a:solidFill>
                  <a:schemeClr val="accent2">
                    <a:lumMod val="75000"/>
                  </a:schemeClr>
                </a:solidFill>
              </a:rPr>
              <a:t>China) </a:t>
            </a:r>
          </a:p>
        </p:txBody>
      </p:sp>
      <p:pic>
        <p:nvPicPr>
          <p:cNvPr id="29" name="Picture 28"/>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008809" y="3293987"/>
            <a:ext cx="414034" cy="412565"/>
          </a:xfrm>
          <a:prstGeom prst="rect">
            <a:avLst/>
          </a:prstGeom>
        </p:spPr>
      </p:pic>
      <p:pic>
        <p:nvPicPr>
          <p:cNvPr id="51" name="Picture 50"/>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975429" y="4550742"/>
            <a:ext cx="447414" cy="447414"/>
          </a:xfrm>
          <a:prstGeom prst="rect">
            <a:avLst/>
          </a:prstGeom>
        </p:spPr>
      </p:pic>
      <p:sp>
        <p:nvSpPr>
          <p:cNvPr id="5" name="Rectangle 4">
            <a:extLst>
              <a:ext uri="{FF2B5EF4-FFF2-40B4-BE49-F238E27FC236}">
                <a16:creationId xmlns:a16="http://schemas.microsoft.com/office/drawing/2014/main" id="{D16A9661-C025-534F-8600-4EF6FC68109B}"/>
              </a:ext>
            </a:extLst>
          </p:cNvPr>
          <p:cNvSpPr/>
          <p:nvPr/>
        </p:nvSpPr>
        <p:spPr>
          <a:xfrm>
            <a:off x="4845385" y="2107337"/>
            <a:ext cx="1784015" cy="292388"/>
          </a:xfrm>
          <a:prstGeom prst="rect">
            <a:avLst/>
          </a:prstGeom>
        </p:spPr>
        <p:txBody>
          <a:bodyPr wrap="none">
            <a:spAutoFit/>
          </a:bodyPr>
          <a:lstStyle/>
          <a:p>
            <a:r>
              <a:rPr lang="en-GB" sz="1300" b="1" dirty="0">
                <a:solidFill>
                  <a:srgbClr val="2C296D"/>
                </a:solidFill>
              </a:rPr>
              <a:t>Other major deterrents</a:t>
            </a:r>
            <a:endParaRPr lang="en-US" sz="1300" dirty="0"/>
          </a:p>
        </p:txBody>
      </p:sp>
      <p:cxnSp>
        <p:nvCxnSpPr>
          <p:cNvPr id="7" name="Straight Connector 6">
            <a:extLst>
              <a:ext uri="{FF2B5EF4-FFF2-40B4-BE49-F238E27FC236}">
                <a16:creationId xmlns:a16="http://schemas.microsoft.com/office/drawing/2014/main" id="{8F681BA4-A8D9-C543-987C-1CBA17442AAA}"/>
              </a:ext>
            </a:extLst>
          </p:cNvPr>
          <p:cNvCxnSpPr>
            <a:cxnSpLocks/>
          </p:cNvCxnSpPr>
          <p:nvPr/>
        </p:nvCxnSpPr>
        <p:spPr>
          <a:xfrm>
            <a:off x="4555805" y="2151185"/>
            <a:ext cx="30707" cy="3220915"/>
          </a:xfrm>
          <a:prstGeom prst="line">
            <a:avLst/>
          </a:prstGeom>
          <a:ln w="12700">
            <a:solidFill>
              <a:srgbClr val="BECBD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58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1000"/>
                                        <p:tgtEl>
                                          <p:spTgt spid="51"/>
                                        </p:tgtEl>
                                      </p:cBhvr>
                                    </p:animEffect>
                                    <p:anim calcmode="lin" valueType="num">
                                      <p:cBhvr>
                                        <p:cTn id="41" dur="1000" fill="hold"/>
                                        <p:tgtEl>
                                          <p:spTgt spid="51"/>
                                        </p:tgtEl>
                                        <p:attrNameLst>
                                          <p:attrName>ppt_x</p:attrName>
                                        </p:attrNameLst>
                                      </p:cBhvr>
                                      <p:tavLst>
                                        <p:tav tm="0">
                                          <p:val>
                                            <p:strVal val="#ppt_x"/>
                                          </p:val>
                                        </p:tav>
                                        <p:tav tm="100000">
                                          <p:val>
                                            <p:strVal val="#ppt_x"/>
                                          </p:val>
                                        </p:tav>
                                      </p:tavLst>
                                    </p:anim>
                                    <p:anim calcmode="lin" valueType="num">
                                      <p:cBhvr>
                                        <p:cTn id="42" dur="1000" fill="hold"/>
                                        <p:tgtEl>
                                          <p:spTgt spid="5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9" grpId="0" animBg="1"/>
      <p:bldP spid="15" grpId="0" animBg="1"/>
      <p:bldP spid="17" grpId="0" animBg="1"/>
      <p:bldP spid="22" grpId="0" animBg="1"/>
      <p:bldP spid="2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15149" y="851472"/>
            <a:ext cx="7638251" cy="86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000000"/>
                </a:solidFill>
              </a:rPr>
              <a:t>Across all markets, the leading </a:t>
            </a:r>
            <a:r>
              <a:rPr lang="en-US" sz="1400" b="1" dirty="0">
                <a:solidFill>
                  <a:srgbClr val="000000"/>
                </a:solidFill>
              </a:rPr>
              <a:t>drivers</a:t>
            </a:r>
            <a:r>
              <a:rPr lang="en-US" sz="1400" dirty="0">
                <a:solidFill>
                  <a:srgbClr val="000000"/>
                </a:solidFill>
              </a:rPr>
              <a:t> to shark fin soup consumption are related to its </a:t>
            </a:r>
            <a:r>
              <a:rPr lang="en-US" sz="1400" b="1" dirty="0">
                <a:solidFill>
                  <a:srgbClr val="000000"/>
                </a:solidFill>
              </a:rPr>
              <a:t>symbolic value </a:t>
            </a:r>
            <a:r>
              <a:rPr lang="en-US" sz="1400" dirty="0">
                <a:solidFill>
                  <a:srgbClr val="000000"/>
                </a:solidFill>
              </a:rPr>
              <a:t>(tradition) and </a:t>
            </a:r>
            <a:r>
              <a:rPr lang="en-US" sz="1400" b="1" dirty="0">
                <a:solidFill>
                  <a:srgbClr val="000000"/>
                </a:solidFill>
              </a:rPr>
              <a:t>uniqueness</a:t>
            </a:r>
            <a:r>
              <a:rPr lang="en-US" sz="1400" dirty="0">
                <a:solidFill>
                  <a:srgbClr val="000000"/>
                </a:solidFill>
              </a:rPr>
              <a:t> (taste, quality) in all markets. Consumers also strongly agree with drivers related to </a:t>
            </a:r>
            <a:r>
              <a:rPr lang="en-US" sz="1400" b="1" dirty="0">
                <a:solidFill>
                  <a:srgbClr val="000000"/>
                </a:solidFill>
              </a:rPr>
              <a:t>social pressure</a:t>
            </a:r>
            <a:r>
              <a:rPr lang="en-US" sz="1400" dirty="0">
                <a:solidFill>
                  <a:srgbClr val="000000"/>
                </a:solidFill>
              </a:rPr>
              <a:t> (please the elders). There are also drivers by markets, i.e. </a:t>
            </a:r>
            <a:r>
              <a:rPr lang="en-US" sz="1400" b="1" dirty="0">
                <a:solidFill>
                  <a:srgbClr val="000000"/>
                </a:solidFill>
              </a:rPr>
              <a:t>health benefits </a:t>
            </a:r>
            <a:r>
              <a:rPr lang="en-US" sz="1400" dirty="0">
                <a:solidFill>
                  <a:srgbClr val="000000"/>
                </a:solidFill>
              </a:rPr>
              <a:t>in Mainland China and Taiwan.</a:t>
            </a:r>
            <a:endParaRPr lang="en-US" sz="1400" b="1" dirty="0">
              <a:solidFill>
                <a:srgbClr val="000000"/>
              </a:solidFill>
            </a:endParaRPr>
          </a:p>
        </p:txBody>
      </p:sp>
      <p:sp>
        <p:nvSpPr>
          <p:cNvPr id="36" name="Rectangle 35"/>
          <p:cNvSpPr/>
          <p:nvPr/>
        </p:nvSpPr>
        <p:spPr>
          <a:xfrm>
            <a:off x="515148" y="2035558"/>
            <a:ext cx="2487563" cy="279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300" b="1" dirty="0">
                <a:solidFill>
                  <a:srgbClr val="2C296D"/>
                </a:solidFill>
              </a:rPr>
              <a:t>Leading Drivers (in all markets)</a:t>
            </a:r>
          </a:p>
        </p:txBody>
      </p:sp>
      <p:sp>
        <p:nvSpPr>
          <p:cNvPr id="5" name="Rectangle 4">
            <a:extLst>
              <a:ext uri="{FF2B5EF4-FFF2-40B4-BE49-F238E27FC236}">
                <a16:creationId xmlns:a16="http://schemas.microsoft.com/office/drawing/2014/main" id="{D16A9661-C025-534F-8600-4EF6FC68109B}"/>
              </a:ext>
            </a:extLst>
          </p:cNvPr>
          <p:cNvSpPr/>
          <p:nvPr/>
        </p:nvSpPr>
        <p:spPr>
          <a:xfrm>
            <a:off x="4745879" y="2040676"/>
            <a:ext cx="2499017" cy="292388"/>
          </a:xfrm>
          <a:prstGeom prst="rect">
            <a:avLst/>
          </a:prstGeom>
        </p:spPr>
        <p:txBody>
          <a:bodyPr wrap="none">
            <a:spAutoFit/>
          </a:bodyPr>
          <a:lstStyle/>
          <a:p>
            <a:r>
              <a:rPr lang="en-GB" sz="1300" b="1" dirty="0">
                <a:solidFill>
                  <a:srgbClr val="2C296D"/>
                </a:solidFill>
              </a:rPr>
              <a:t>Other specific drivers (by market)</a:t>
            </a:r>
            <a:endParaRPr lang="en-US" sz="1300" dirty="0"/>
          </a:p>
        </p:txBody>
      </p:sp>
      <p:sp>
        <p:nvSpPr>
          <p:cNvPr id="30" name="Rectangle 29">
            <a:extLst>
              <a:ext uri="{FF2B5EF4-FFF2-40B4-BE49-F238E27FC236}">
                <a16:creationId xmlns:a16="http://schemas.microsoft.com/office/drawing/2014/main" id="{3B24F83C-885D-8445-9741-C42E21E3AC88}"/>
              </a:ext>
            </a:extLst>
          </p:cNvPr>
          <p:cNvSpPr/>
          <p:nvPr/>
        </p:nvSpPr>
        <p:spPr>
          <a:xfrm>
            <a:off x="638102" y="2594235"/>
            <a:ext cx="1580400" cy="116496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C00000"/>
                </a:solidFill>
              </a:rPr>
              <a:t>Serving a shark fin dish is a </a:t>
            </a:r>
            <a:r>
              <a:rPr lang="en-US" sz="1200" b="1" dirty="0">
                <a:solidFill>
                  <a:srgbClr val="C00000"/>
                </a:solidFill>
              </a:rPr>
              <a:t>tradition</a:t>
            </a:r>
            <a:r>
              <a:rPr lang="en-US" sz="1200" dirty="0">
                <a:solidFill>
                  <a:srgbClr val="C00000"/>
                </a:solidFill>
              </a:rPr>
              <a:t> in the Chinese </a:t>
            </a:r>
          </a:p>
          <a:p>
            <a:r>
              <a:rPr lang="en-US" sz="1200" dirty="0">
                <a:solidFill>
                  <a:srgbClr val="C00000"/>
                </a:solidFill>
              </a:rPr>
              <a:t>culture </a:t>
            </a:r>
          </a:p>
        </p:txBody>
      </p:sp>
      <p:sp>
        <p:nvSpPr>
          <p:cNvPr id="31" name="Rectangle 30">
            <a:extLst>
              <a:ext uri="{FF2B5EF4-FFF2-40B4-BE49-F238E27FC236}">
                <a16:creationId xmlns:a16="http://schemas.microsoft.com/office/drawing/2014/main" id="{0C39FE6A-6223-F046-B251-62EBC6AB8A82}"/>
              </a:ext>
            </a:extLst>
          </p:cNvPr>
          <p:cNvSpPr/>
          <p:nvPr/>
        </p:nvSpPr>
        <p:spPr>
          <a:xfrm>
            <a:off x="2358960" y="2594235"/>
            <a:ext cx="1580400" cy="116496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C00000"/>
                </a:solidFill>
              </a:rPr>
              <a:t>When buying shark fin, </a:t>
            </a:r>
            <a:r>
              <a:rPr lang="en-US" sz="1200" b="1" dirty="0">
                <a:solidFill>
                  <a:srgbClr val="C00000"/>
                </a:solidFill>
              </a:rPr>
              <a:t>quality </a:t>
            </a:r>
            <a:r>
              <a:rPr lang="en-US" sz="1200" dirty="0">
                <a:solidFill>
                  <a:srgbClr val="C00000"/>
                </a:solidFill>
              </a:rPr>
              <a:t>is the</a:t>
            </a:r>
            <a:r>
              <a:rPr lang="zh-Hant" altLang="en-US" sz="1200" dirty="0">
                <a:solidFill>
                  <a:srgbClr val="C00000"/>
                </a:solidFill>
              </a:rPr>
              <a:t> </a:t>
            </a:r>
            <a:r>
              <a:rPr lang="en-US" sz="1200" dirty="0">
                <a:solidFill>
                  <a:srgbClr val="C00000"/>
                </a:solidFill>
              </a:rPr>
              <a:t>most important </a:t>
            </a:r>
          </a:p>
          <a:p>
            <a:endParaRPr lang="en-US" sz="1200" dirty="0">
              <a:solidFill>
                <a:srgbClr val="C00000"/>
              </a:solidFill>
            </a:endParaRPr>
          </a:p>
        </p:txBody>
      </p:sp>
      <p:sp>
        <p:nvSpPr>
          <p:cNvPr id="34" name="Rectangle 33">
            <a:extLst>
              <a:ext uri="{FF2B5EF4-FFF2-40B4-BE49-F238E27FC236}">
                <a16:creationId xmlns:a16="http://schemas.microsoft.com/office/drawing/2014/main" id="{55FCE145-7335-084D-8DAF-2E0E2C1956C3}"/>
              </a:ext>
            </a:extLst>
          </p:cNvPr>
          <p:cNvSpPr/>
          <p:nvPr/>
        </p:nvSpPr>
        <p:spPr>
          <a:xfrm>
            <a:off x="638102" y="3932588"/>
            <a:ext cx="1580400" cy="116496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tlCol="0" anchor="t"/>
          <a:lstStyle/>
          <a:p>
            <a:r>
              <a:rPr lang="en-US" sz="1200" dirty="0">
                <a:solidFill>
                  <a:srgbClr val="C00000"/>
                </a:solidFill>
              </a:rPr>
              <a:t>Shark fin soup</a:t>
            </a:r>
          </a:p>
          <a:p>
            <a:r>
              <a:rPr lang="en-US" sz="1200" b="1" dirty="0">
                <a:solidFill>
                  <a:srgbClr val="C00000"/>
                </a:solidFill>
              </a:rPr>
              <a:t>tastes great</a:t>
            </a:r>
          </a:p>
        </p:txBody>
      </p:sp>
      <p:pic>
        <p:nvPicPr>
          <p:cNvPr id="35" name="Picture 34">
            <a:extLst>
              <a:ext uri="{FF2B5EF4-FFF2-40B4-BE49-F238E27FC236}">
                <a16:creationId xmlns:a16="http://schemas.microsoft.com/office/drawing/2014/main" id="{193FE952-68A7-0C43-980D-332B10F6D680}"/>
              </a:ext>
            </a:extLst>
          </p:cNvPr>
          <p:cNvPicPr>
            <a:picLocks noChangeAspect="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blip>
          <a:srcRect l="14000" t="10001" r="10000" b="9999"/>
          <a:stretch/>
        </p:blipFill>
        <p:spPr>
          <a:xfrm>
            <a:off x="1582138" y="3088683"/>
            <a:ext cx="551462" cy="580486"/>
          </a:xfrm>
          <a:prstGeom prst="rect">
            <a:avLst/>
          </a:prstGeom>
        </p:spPr>
      </p:pic>
      <p:pic>
        <p:nvPicPr>
          <p:cNvPr id="37" name="Picture 36">
            <a:extLst>
              <a:ext uri="{FF2B5EF4-FFF2-40B4-BE49-F238E27FC236}">
                <a16:creationId xmlns:a16="http://schemas.microsoft.com/office/drawing/2014/main" id="{F124D93C-B6C0-2E4B-A382-BD5D202D3B4E}"/>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blip>
          <a:stretch>
            <a:fillRect/>
          </a:stretch>
        </p:blipFill>
        <p:spPr>
          <a:xfrm>
            <a:off x="3351843" y="3155679"/>
            <a:ext cx="535668" cy="535668"/>
          </a:xfrm>
          <a:prstGeom prst="rect">
            <a:avLst/>
          </a:prstGeom>
        </p:spPr>
      </p:pic>
      <p:pic>
        <p:nvPicPr>
          <p:cNvPr id="38" name="Picture 37">
            <a:extLst>
              <a:ext uri="{FF2B5EF4-FFF2-40B4-BE49-F238E27FC236}">
                <a16:creationId xmlns:a16="http://schemas.microsoft.com/office/drawing/2014/main" id="{9D3E093C-305B-2A47-89CD-0BFB078871A6}"/>
              </a:ext>
            </a:extLst>
          </p:cNvPr>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600202" y="4454900"/>
            <a:ext cx="535668" cy="535668"/>
          </a:xfrm>
          <a:prstGeom prst="rect">
            <a:avLst/>
          </a:prstGeom>
        </p:spPr>
      </p:pic>
      <p:sp>
        <p:nvSpPr>
          <p:cNvPr id="39" name="Rectangle 38">
            <a:extLst>
              <a:ext uri="{FF2B5EF4-FFF2-40B4-BE49-F238E27FC236}">
                <a16:creationId xmlns:a16="http://schemas.microsoft.com/office/drawing/2014/main" id="{0F4C2E9C-8A47-9D4E-BD14-536966204333}"/>
              </a:ext>
            </a:extLst>
          </p:cNvPr>
          <p:cNvSpPr/>
          <p:nvPr/>
        </p:nvSpPr>
        <p:spPr>
          <a:xfrm>
            <a:off x="2366921" y="3934743"/>
            <a:ext cx="1580400" cy="116496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C00000"/>
                </a:solidFill>
              </a:rPr>
              <a:t>In a banquet, I don’t refuse shark fin soup, not to create </a:t>
            </a:r>
            <a:r>
              <a:rPr lang="en-US" sz="1200" b="1" dirty="0">
                <a:solidFill>
                  <a:srgbClr val="C00000"/>
                </a:solidFill>
              </a:rPr>
              <a:t>embarrassment</a:t>
            </a:r>
          </a:p>
        </p:txBody>
      </p:sp>
      <p:pic>
        <p:nvPicPr>
          <p:cNvPr id="40" name="Picture 39">
            <a:extLst>
              <a:ext uri="{FF2B5EF4-FFF2-40B4-BE49-F238E27FC236}">
                <a16:creationId xmlns:a16="http://schemas.microsoft.com/office/drawing/2014/main" id="{9E995293-E872-1746-8EBC-F9862CDB1CBA}"/>
              </a:ext>
            </a:extLst>
          </p:cNvPr>
          <p:cNvPicPr>
            <a:picLocks noChangeAspect="1"/>
          </p:cNvPicPr>
          <p:nvPr/>
        </p:nvPicPr>
        <p:blipFill>
          <a:blip r:embed="rId5">
            <a:clrChange>
              <a:clrFrom>
                <a:srgbClr val="FFFFFF"/>
              </a:clrFrom>
              <a:clrTo>
                <a:srgbClr val="FFFFFF">
                  <a:alpha val="0"/>
                </a:srgbClr>
              </a:clrTo>
            </a:clrChange>
            <a:duotone>
              <a:schemeClr val="accent5">
                <a:shade val="45000"/>
                <a:satMod val="135000"/>
              </a:schemeClr>
              <a:prstClr val="white"/>
            </a:duotone>
          </a:blip>
          <a:stretch>
            <a:fillRect/>
          </a:stretch>
        </p:blipFill>
        <p:spPr>
          <a:xfrm>
            <a:off x="3336162" y="4520903"/>
            <a:ext cx="551437" cy="551437"/>
          </a:xfrm>
          <a:prstGeom prst="rect">
            <a:avLst/>
          </a:prstGeom>
        </p:spPr>
      </p:pic>
      <p:sp>
        <p:nvSpPr>
          <p:cNvPr id="41" name="Rectangle 40">
            <a:extLst>
              <a:ext uri="{FF2B5EF4-FFF2-40B4-BE49-F238E27FC236}">
                <a16:creationId xmlns:a16="http://schemas.microsoft.com/office/drawing/2014/main" id="{44CACC03-ED4A-A048-A3D7-C1D948FEA1A9}"/>
              </a:ext>
            </a:extLst>
          </p:cNvPr>
          <p:cNvSpPr/>
          <p:nvPr/>
        </p:nvSpPr>
        <p:spPr>
          <a:xfrm>
            <a:off x="4880394" y="2594235"/>
            <a:ext cx="1580400" cy="116496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u="sng" dirty="0">
                <a:solidFill>
                  <a:srgbClr val="C00000"/>
                </a:solidFill>
              </a:rPr>
              <a:t>In mainland China </a:t>
            </a:r>
          </a:p>
          <a:p>
            <a:r>
              <a:rPr lang="en-US" sz="1200" dirty="0">
                <a:solidFill>
                  <a:srgbClr val="C00000"/>
                </a:solidFill>
              </a:rPr>
              <a:t>Nurture and cure </a:t>
            </a:r>
          </a:p>
          <a:p>
            <a:r>
              <a:rPr lang="en-US" sz="1200" b="1" dirty="0">
                <a:solidFill>
                  <a:srgbClr val="C00000"/>
                </a:solidFill>
              </a:rPr>
              <a:t>skin conditions</a:t>
            </a:r>
            <a:endParaRPr lang="en-US" sz="1200" dirty="0">
              <a:solidFill>
                <a:srgbClr val="C00000"/>
              </a:solidFill>
            </a:endParaRPr>
          </a:p>
        </p:txBody>
      </p:sp>
      <p:pic>
        <p:nvPicPr>
          <p:cNvPr id="42" name="Picture 41">
            <a:extLst>
              <a:ext uri="{FF2B5EF4-FFF2-40B4-BE49-F238E27FC236}">
                <a16:creationId xmlns:a16="http://schemas.microsoft.com/office/drawing/2014/main" id="{C82A494C-F612-0041-BDC2-920781447E2D}"/>
              </a:ext>
            </a:extLst>
          </p:cNvPr>
          <p:cNvPicPr>
            <a:picLocks noChangeAspect="1"/>
          </p:cNvPicPr>
          <p:nvPr/>
        </p:nvPicPr>
        <p:blipFill>
          <a:blip r:embed="rId6">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942460" y="3259298"/>
            <a:ext cx="394609" cy="394609"/>
          </a:xfrm>
          <a:prstGeom prst="rect">
            <a:avLst/>
          </a:prstGeom>
        </p:spPr>
      </p:pic>
      <p:sp>
        <p:nvSpPr>
          <p:cNvPr id="43" name="Rectangle 42">
            <a:extLst>
              <a:ext uri="{FF2B5EF4-FFF2-40B4-BE49-F238E27FC236}">
                <a16:creationId xmlns:a16="http://schemas.microsoft.com/office/drawing/2014/main" id="{B6E79B21-4FB2-9241-B290-9F2739706B30}"/>
              </a:ext>
            </a:extLst>
          </p:cNvPr>
          <p:cNvSpPr/>
          <p:nvPr/>
        </p:nvSpPr>
        <p:spPr>
          <a:xfrm>
            <a:off x="4880394" y="3925803"/>
            <a:ext cx="1580400" cy="116496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u="sng" dirty="0">
                <a:solidFill>
                  <a:srgbClr val="C00000"/>
                </a:solidFill>
              </a:rPr>
              <a:t>In HK SAR and Taiwan (POC)</a:t>
            </a:r>
          </a:p>
          <a:p>
            <a:r>
              <a:rPr lang="en-US" sz="1050" dirty="0">
                <a:solidFill>
                  <a:srgbClr val="C00000"/>
                </a:solidFill>
              </a:rPr>
              <a:t>Shark fin soup is served to </a:t>
            </a:r>
            <a:r>
              <a:rPr lang="en-US" sz="1050" b="1" dirty="0">
                <a:solidFill>
                  <a:srgbClr val="C00000"/>
                </a:solidFill>
              </a:rPr>
              <a:t>please the </a:t>
            </a:r>
          </a:p>
          <a:p>
            <a:r>
              <a:rPr lang="en-US" sz="1050" b="1" dirty="0">
                <a:solidFill>
                  <a:srgbClr val="C00000"/>
                </a:solidFill>
              </a:rPr>
              <a:t>elders </a:t>
            </a:r>
            <a:r>
              <a:rPr lang="en-US" sz="1050" dirty="0">
                <a:solidFill>
                  <a:srgbClr val="C00000"/>
                </a:solidFill>
              </a:rPr>
              <a:t>(parents/ </a:t>
            </a:r>
          </a:p>
          <a:p>
            <a:r>
              <a:rPr lang="en-US" sz="1050" dirty="0">
                <a:solidFill>
                  <a:srgbClr val="C00000"/>
                </a:solidFill>
              </a:rPr>
              <a:t>grand-parents)</a:t>
            </a:r>
          </a:p>
        </p:txBody>
      </p:sp>
      <p:pic>
        <p:nvPicPr>
          <p:cNvPr id="44" name="Picture 43">
            <a:extLst>
              <a:ext uri="{FF2B5EF4-FFF2-40B4-BE49-F238E27FC236}">
                <a16:creationId xmlns:a16="http://schemas.microsoft.com/office/drawing/2014/main" id="{ADE10E92-F8DB-1643-975E-996E55572FFE}"/>
              </a:ext>
            </a:extLst>
          </p:cNvPr>
          <p:cNvPicPr>
            <a:picLocks noChangeAspect="1"/>
          </p:cNvPicPr>
          <p:nvPr/>
        </p:nvPicPr>
        <p:blipFill>
          <a:blip r:embed="rId7">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893658" y="4576527"/>
            <a:ext cx="494906" cy="423020"/>
          </a:xfrm>
          <a:prstGeom prst="rect">
            <a:avLst/>
          </a:prstGeom>
        </p:spPr>
      </p:pic>
      <p:cxnSp>
        <p:nvCxnSpPr>
          <p:cNvPr id="45" name="Straight Connector 44">
            <a:extLst>
              <a:ext uri="{FF2B5EF4-FFF2-40B4-BE49-F238E27FC236}">
                <a16:creationId xmlns:a16="http://schemas.microsoft.com/office/drawing/2014/main" id="{EBE33F9D-6B25-0342-B32B-50E1532DE82F}"/>
              </a:ext>
            </a:extLst>
          </p:cNvPr>
          <p:cNvCxnSpPr>
            <a:cxnSpLocks/>
          </p:cNvCxnSpPr>
          <p:nvPr/>
        </p:nvCxnSpPr>
        <p:spPr>
          <a:xfrm>
            <a:off x="4456299" y="2074985"/>
            <a:ext cx="30707" cy="3220915"/>
          </a:xfrm>
          <a:prstGeom prst="line">
            <a:avLst/>
          </a:prstGeom>
          <a:ln w="12700">
            <a:solidFill>
              <a:srgbClr val="BECBD3"/>
            </a:solidFill>
            <a:prstDash val="sysDot"/>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5488F0B8-DDB3-4AD5-9D49-1DFE71A7A464}"/>
              </a:ext>
            </a:extLst>
          </p:cNvPr>
          <p:cNvSpPr>
            <a:spLocks noGrp="1"/>
          </p:cNvSpPr>
          <p:nvPr>
            <p:ph type="title"/>
          </p:nvPr>
        </p:nvSpPr>
        <p:spPr>
          <a:xfrm>
            <a:off x="457200" y="49188"/>
            <a:ext cx="8229600" cy="952500"/>
          </a:xfrm>
        </p:spPr>
        <p:txBody>
          <a:bodyPr>
            <a:normAutofit/>
          </a:bodyPr>
          <a:lstStyle/>
          <a:p>
            <a:r>
              <a:rPr lang="en-US" sz="2200" dirty="0"/>
              <a:t>Main drivers and deterrents of consumption in all markets</a:t>
            </a:r>
          </a:p>
        </p:txBody>
      </p:sp>
    </p:spTree>
    <p:extLst>
      <p:ext uri="{BB962C8B-B14F-4D97-AF65-F5344CB8AC3E}">
        <p14:creationId xmlns:p14="http://schemas.microsoft.com/office/powerpoint/2010/main" val="3111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P spid="30" grpId="0" animBg="1"/>
      <p:bldP spid="31" grpId="0" animBg="1"/>
      <p:bldP spid="34" grpId="0" animBg="1"/>
      <p:bldP spid="39" grpId="0" animBg="1"/>
      <p:bldP spid="41"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859530" y="908950"/>
            <a:ext cx="815340" cy="518160"/>
          </a:xfrm>
          <a:prstGeom prst="rect">
            <a:avLst/>
          </a:prstGeom>
        </p:spPr>
      </p:pic>
      <p:pic>
        <p:nvPicPr>
          <p:cNvPr id="9" name="Picture 8"/>
          <p:cNvPicPr>
            <a:picLocks noChangeAspect="1"/>
          </p:cNvPicPr>
          <p:nvPr/>
        </p:nvPicPr>
        <p:blipFill>
          <a:blip r:embed="rId4">
            <a:duotone>
              <a:schemeClr val="accent5">
                <a:shade val="45000"/>
                <a:satMod val="135000"/>
              </a:schemeClr>
              <a:prstClr val="white"/>
            </a:duotone>
          </a:blip>
          <a:stretch>
            <a:fillRect/>
          </a:stretch>
        </p:blipFill>
        <p:spPr>
          <a:xfrm>
            <a:off x="1384362" y="789414"/>
            <a:ext cx="601980" cy="594360"/>
          </a:xfrm>
          <a:prstGeom prst="rect">
            <a:avLst/>
          </a:prstGeom>
        </p:spPr>
      </p:pic>
      <p:sp>
        <p:nvSpPr>
          <p:cNvPr id="2" name="Rectangle 1"/>
          <p:cNvSpPr/>
          <p:nvPr/>
        </p:nvSpPr>
        <p:spPr>
          <a:xfrm>
            <a:off x="653105" y="2433799"/>
            <a:ext cx="1295400" cy="5192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Social Pressure to consume</a:t>
            </a:r>
          </a:p>
        </p:txBody>
      </p:sp>
      <p:sp>
        <p:nvSpPr>
          <p:cNvPr id="4" name="Rectangle 3"/>
          <p:cNvSpPr/>
          <p:nvPr/>
        </p:nvSpPr>
        <p:spPr>
          <a:xfrm>
            <a:off x="653105" y="2433799"/>
            <a:ext cx="1295400" cy="1255223"/>
          </a:xfrm>
          <a:prstGeom prst="rect">
            <a:avLst/>
          </a:prstGeom>
          <a:noFill/>
          <a:ln>
            <a:solidFill>
              <a:srgbClr val="2C2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2C296D"/>
              </a:solidFill>
            </a:endParaRPr>
          </a:p>
          <a:p>
            <a:pPr algn="ctr"/>
            <a:endParaRPr lang="en-US" sz="1200" b="1" dirty="0">
              <a:solidFill>
                <a:srgbClr val="2C296D"/>
              </a:solidFill>
            </a:endParaRPr>
          </a:p>
          <a:p>
            <a:pPr algn="ctr"/>
            <a:r>
              <a:rPr lang="en-US" sz="1200" b="1" dirty="0">
                <a:solidFill>
                  <a:srgbClr val="2C296D"/>
                </a:solidFill>
              </a:rPr>
              <a:t>Traditions</a:t>
            </a:r>
          </a:p>
          <a:p>
            <a:pPr algn="ctr"/>
            <a:r>
              <a:rPr lang="en-US" sz="1200" b="1" dirty="0">
                <a:solidFill>
                  <a:srgbClr val="2C296D"/>
                </a:solidFill>
              </a:rPr>
              <a:t>Please elders</a:t>
            </a:r>
          </a:p>
          <a:p>
            <a:pPr algn="ctr"/>
            <a:r>
              <a:rPr lang="en-US" sz="1200" b="1" dirty="0">
                <a:solidFill>
                  <a:srgbClr val="2C296D"/>
                </a:solidFill>
              </a:rPr>
              <a:t>Conformism</a:t>
            </a:r>
          </a:p>
        </p:txBody>
      </p:sp>
      <p:sp>
        <p:nvSpPr>
          <p:cNvPr id="24" name="Rectangle 23"/>
          <p:cNvSpPr/>
          <p:nvPr/>
        </p:nvSpPr>
        <p:spPr>
          <a:xfrm>
            <a:off x="4715138" y="982563"/>
            <a:ext cx="1457062" cy="44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Conservation</a:t>
            </a:r>
          </a:p>
        </p:txBody>
      </p:sp>
      <p:sp>
        <p:nvSpPr>
          <p:cNvPr id="26" name="Rectangle 25"/>
          <p:cNvSpPr/>
          <p:nvPr/>
        </p:nvSpPr>
        <p:spPr>
          <a:xfrm>
            <a:off x="4715138" y="979425"/>
            <a:ext cx="1457062" cy="1337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2"/>
              </a:solidFill>
            </a:endParaRPr>
          </a:p>
          <a:p>
            <a:pPr algn="ctr"/>
            <a:endParaRPr lang="en-US" sz="1200" b="1" dirty="0">
              <a:solidFill>
                <a:schemeClr val="accent2"/>
              </a:solidFill>
            </a:endParaRPr>
          </a:p>
          <a:p>
            <a:pPr algn="ctr"/>
            <a:endParaRPr lang="en-US" sz="1200" b="1" dirty="0">
              <a:solidFill>
                <a:schemeClr val="accent2"/>
              </a:solidFill>
            </a:endParaRPr>
          </a:p>
          <a:p>
            <a:pPr algn="ctr"/>
            <a:r>
              <a:rPr lang="en-US" sz="1200" b="1" dirty="0">
                <a:solidFill>
                  <a:schemeClr val="accent2"/>
                </a:solidFill>
              </a:rPr>
              <a:t>Shark protection</a:t>
            </a:r>
          </a:p>
          <a:p>
            <a:pPr algn="ctr"/>
            <a:r>
              <a:rPr lang="en-US" sz="1200" b="1" dirty="0">
                <a:solidFill>
                  <a:schemeClr val="accent2"/>
                </a:solidFill>
              </a:rPr>
              <a:t>Cruelty</a:t>
            </a:r>
          </a:p>
          <a:p>
            <a:pPr algn="ctr"/>
            <a:r>
              <a:rPr lang="en-US" sz="1200" b="1" dirty="0">
                <a:solidFill>
                  <a:schemeClr val="accent2"/>
                </a:solidFill>
              </a:rPr>
              <a:t>Ban</a:t>
            </a:r>
          </a:p>
        </p:txBody>
      </p:sp>
      <p:sp>
        <p:nvSpPr>
          <p:cNvPr id="27" name="Rectangle 26"/>
          <p:cNvSpPr/>
          <p:nvPr/>
        </p:nvSpPr>
        <p:spPr>
          <a:xfrm>
            <a:off x="2077542" y="861639"/>
            <a:ext cx="1295400" cy="4499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Health benefits</a:t>
            </a:r>
          </a:p>
        </p:txBody>
      </p:sp>
      <p:sp>
        <p:nvSpPr>
          <p:cNvPr id="28" name="Rectangle 27"/>
          <p:cNvSpPr/>
          <p:nvPr/>
        </p:nvSpPr>
        <p:spPr>
          <a:xfrm>
            <a:off x="2077885" y="852591"/>
            <a:ext cx="1295400" cy="11595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5"/>
              </a:solidFill>
            </a:endParaRPr>
          </a:p>
          <a:p>
            <a:pPr algn="ctr"/>
            <a:endParaRPr lang="en-US" sz="1200" b="1" dirty="0">
              <a:solidFill>
                <a:schemeClr val="accent5"/>
              </a:solidFill>
            </a:endParaRPr>
          </a:p>
          <a:p>
            <a:pPr algn="ctr"/>
            <a:r>
              <a:rPr lang="en-US" sz="1200" b="1" dirty="0">
                <a:solidFill>
                  <a:schemeClr val="accent5"/>
                </a:solidFill>
              </a:rPr>
              <a:t>Cures skin</a:t>
            </a:r>
          </a:p>
          <a:p>
            <a:pPr algn="ctr"/>
            <a:r>
              <a:rPr lang="en-US" sz="1200" b="1" dirty="0">
                <a:solidFill>
                  <a:schemeClr val="accent5"/>
                </a:solidFill>
              </a:rPr>
              <a:t>Longevity</a:t>
            </a:r>
          </a:p>
          <a:p>
            <a:pPr algn="ctr"/>
            <a:r>
              <a:rPr lang="en-US" sz="1200" b="1" dirty="0">
                <a:solidFill>
                  <a:schemeClr val="accent5"/>
                </a:solidFill>
              </a:rPr>
              <a:t>Manliness</a:t>
            </a:r>
          </a:p>
        </p:txBody>
      </p:sp>
      <p:sp>
        <p:nvSpPr>
          <p:cNvPr id="30" name="Rectangle 29"/>
          <p:cNvSpPr/>
          <p:nvPr/>
        </p:nvSpPr>
        <p:spPr>
          <a:xfrm>
            <a:off x="1848942" y="4211441"/>
            <a:ext cx="1732458" cy="4499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Symbolic Value</a:t>
            </a:r>
          </a:p>
        </p:txBody>
      </p:sp>
      <p:sp>
        <p:nvSpPr>
          <p:cNvPr id="31" name="Rectangle 30"/>
          <p:cNvSpPr/>
          <p:nvPr/>
        </p:nvSpPr>
        <p:spPr>
          <a:xfrm>
            <a:off x="1848942" y="4208304"/>
            <a:ext cx="1732458" cy="13161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a:p>
            <a:pPr algn="ctr"/>
            <a:endParaRPr lang="en-US" sz="1200" b="1" dirty="0">
              <a:solidFill>
                <a:schemeClr val="bg2"/>
              </a:solidFill>
            </a:endParaRPr>
          </a:p>
          <a:p>
            <a:pPr algn="ctr"/>
            <a:r>
              <a:rPr lang="en-US" sz="1200" b="1" dirty="0">
                <a:solidFill>
                  <a:schemeClr val="accent3"/>
                </a:solidFill>
              </a:rPr>
              <a:t>Indicates wealth</a:t>
            </a:r>
          </a:p>
          <a:p>
            <a:pPr algn="ctr"/>
            <a:r>
              <a:rPr lang="en-US" sz="1200" b="1" dirty="0">
                <a:solidFill>
                  <a:schemeClr val="accent3"/>
                </a:solidFill>
              </a:rPr>
              <a:t>Makes me look good</a:t>
            </a:r>
          </a:p>
          <a:p>
            <a:pPr algn="ctr"/>
            <a:r>
              <a:rPr lang="en-US" sz="1200" b="1" dirty="0">
                <a:solidFill>
                  <a:schemeClr val="accent3"/>
                </a:solidFill>
              </a:rPr>
              <a:t>Impress business partners</a:t>
            </a:r>
          </a:p>
        </p:txBody>
      </p:sp>
      <p:sp>
        <p:nvSpPr>
          <p:cNvPr id="33" name="Rectangle 32"/>
          <p:cNvSpPr/>
          <p:nvPr/>
        </p:nvSpPr>
        <p:spPr>
          <a:xfrm>
            <a:off x="2971800" y="2433799"/>
            <a:ext cx="1295400" cy="12552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4">
                  <a:lumMod val="75000"/>
                </a:schemeClr>
              </a:solidFill>
            </a:endParaRPr>
          </a:p>
          <a:p>
            <a:pPr algn="ctr"/>
            <a:endParaRPr lang="en-US" sz="1200" b="1" dirty="0">
              <a:solidFill>
                <a:schemeClr val="accent4">
                  <a:lumMod val="75000"/>
                </a:schemeClr>
              </a:solidFill>
            </a:endParaRPr>
          </a:p>
          <a:p>
            <a:pPr algn="ctr"/>
            <a:r>
              <a:rPr lang="en-US" sz="1200" b="1" dirty="0">
                <a:solidFill>
                  <a:schemeClr val="accent1"/>
                </a:solidFill>
              </a:rPr>
              <a:t>Taste</a:t>
            </a:r>
          </a:p>
          <a:p>
            <a:pPr algn="ctr"/>
            <a:r>
              <a:rPr lang="en-US" sz="1200" b="1" dirty="0">
                <a:solidFill>
                  <a:schemeClr val="accent1"/>
                </a:solidFill>
              </a:rPr>
              <a:t>Quality</a:t>
            </a:r>
          </a:p>
          <a:p>
            <a:pPr algn="ctr"/>
            <a:r>
              <a:rPr lang="en-US" sz="1200" b="1" dirty="0">
                <a:solidFill>
                  <a:schemeClr val="accent1"/>
                </a:solidFill>
              </a:rPr>
              <a:t>Texture</a:t>
            </a:r>
          </a:p>
        </p:txBody>
      </p:sp>
      <p:sp>
        <p:nvSpPr>
          <p:cNvPr id="34" name="Rectangle 33"/>
          <p:cNvSpPr/>
          <p:nvPr/>
        </p:nvSpPr>
        <p:spPr>
          <a:xfrm>
            <a:off x="2971800" y="2438351"/>
            <a:ext cx="1295400" cy="449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Uniqueness</a:t>
            </a:r>
          </a:p>
        </p:txBody>
      </p:sp>
      <p:cxnSp>
        <p:nvCxnSpPr>
          <p:cNvPr id="11" name="Straight Arrow Connector 10"/>
          <p:cNvCxnSpPr>
            <a:stCxn id="4" idx="0"/>
          </p:cNvCxnSpPr>
          <p:nvPr/>
        </p:nvCxnSpPr>
        <p:spPr>
          <a:xfrm flipV="1">
            <a:off x="1300805" y="1442690"/>
            <a:ext cx="732596" cy="991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2"/>
          </p:cNvCxnSpPr>
          <p:nvPr/>
        </p:nvCxnSpPr>
        <p:spPr>
          <a:xfrm>
            <a:off x="1300805" y="3689022"/>
            <a:ext cx="718495" cy="519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968970" y="3187346"/>
            <a:ext cx="1013447"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334000" y="2912956"/>
            <a:ext cx="1457062" cy="623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Consumption (Before seeing visual)</a:t>
            </a:r>
          </a:p>
        </p:txBody>
      </p:sp>
      <p:sp>
        <p:nvSpPr>
          <p:cNvPr id="43" name="Rectangle 42"/>
          <p:cNvSpPr/>
          <p:nvPr/>
        </p:nvSpPr>
        <p:spPr>
          <a:xfrm>
            <a:off x="7244978" y="2907011"/>
            <a:ext cx="1457062" cy="623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Consumption (After seeing visual)</a:t>
            </a:r>
          </a:p>
        </p:txBody>
      </p:sp>
      <p:cxnSp>
        <p:nvCxnSpPr>
          <p:cNvPr id="47" name="Straight Arrow Connector 46"/>
          <p:cNvCxnSpPr>
            <a:endCxn id="26" idx="1"/>
          </p:cNvCxnSpPr>
          <p:nvPr/>
        </p:nvCxnSpPr>
        <p:spPr>
          <a:xfrm flipV="1">
            <a:off x="3892847" y="1648424"/>
            <a:ext cx="822291" cy="7259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a:off x="3429000" y="1104900"/>
            <a:ext cx="1907673" cy="1974167"/>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372942" y="1250622"/>
            <a:ext cx="1334979" cy="2822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1" idx="3"/>
            <a:endCxn id="26" idx="2"/>
          </p:cNvCxnSpPr>
          <p:nvPr/>
        </p:nvCxnSpPr>
        <p:spPr>
          <a:xfrm flipV="1">
            <a:off x="3581400" y="2317422"/>
            <a:ext cx="1862269" cy="25489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41" idx="0"/>
          </p:cNvCxnSpPr>
          <p:nvPr/>
        </p:nvCxnSpPr>
        <p:spPr>
          <a:xfrm>
            <a:off x="5575256" y="2370477"/>
            <a:ext cx="487275" cy="5424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104465" y="2411619"/>
            <a:ext cx="510540" cy="510540"/>
          </a:xfrm>
          <a:prstGeom prst="rect">
            <a:avLst/>
          </a:prstGeom>
        </p:spPr>
      </p:pic>
      <p:pic>
        <p:nvPicPr>
          <p:cNvPr id="12" name="Picture 11"/>
          <p:cNvPicPr>
            <a:picLocks noChangeAspect="1"/>
          </p:cNvPicPr>
          <p:nvPr/>
        </p:nvPicPr>
        <p:blipFill>
          <a:blip r:embed="rId6">
            <a:duotone>
              <a:schemeClr val="accent1">
                <a:shade val="45000"/>
                <a:satMod val="135000"/>
              </a:schemeClr>
              <a:prstClr val="white"/>
            </a:duotone>
          </a:blip>
          <a:stretch>
            <a:fillRect/>
          </a:stretch>
        </p:blipFill>
        <p:spPr>
          <a:xfrm>
            <a:off x="2400255" y="2355388"/>
            <a:ext cx="518160" cy="518160"/>
          </a:xfrm>
          <a:prstGeom prst="rect">
            <a:avLst/>
          </a:prstGeom>
        </p:spPr>
      </p:pic>
      <p:pic>
        <p:nvPicPr>
          <p:cNvPr id="13" name="Picture 12"/>
          <p:cNvPicPr>
            <a:picLocks noChangeAspect="1"/>
          </p:cNvPicPr>
          <p:nvPr/>
        </p:nvPicPr>
        <p:blipFill>
          <a:blip r:embed="rId7"/>
          <a:stretch>
            <a:fillRect/>
          </a:stretch>
        </p:blipFill>
        <p:spPr>
          <a:xfrm>
            <a:off x="1285062" y="4131254"/>
            <a:ext cx="525780" cy="525780"/>
          </a:xfrm>
          <a:prstGeom prst="rect">
            <a:avLst/>
          </a:prstGeom>
        </p:spPr>
      </p:pic>
      <p:sp>
        <p:nvSpPr>
          <p:cNvPr id="36" name="Rectangle 35"/>
          <p:cNvSpPr/>
          <p:nvPr/>
        </p:nvSpPr>
        <p:spPr>
          <a:xfrm>
            <a:off x="4419600" y="3979371"/>
            <a:ext cx="4495800" cy="1198863"/>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rgbClr val="000000"/>
                </a:solidFill>
              </a:rPr>
              <a:t>Legend</a:t>
            </a:r>
          </a:p>
          <a:p>
            <a:r>
              <a:rPr lang="en-US" sz="1200" b="1" dirty="0">
                <a:solidFill>
                  <a:srgbClr val="000000"/>
                </a:solidFill>
              </a:rPr>
              <a:t>            </a:t>
            </a:r>
            <a:r>
              <a:rPr lang="en-US" sz="1200" dirty="0">
                <a:solidFill>
                  <a:srgbClr val="000000"/>
                </a:solidFill>
              </a:rPr>
              <a:t>Positive relationship (i.e., directly influences/drives    </a:t>
            </a:r>
          </a:p>
          <a:p>
            <a:r>
              <a:rPr lang="en-US" sz="1200" dirty="0">
                <a:solidFill>
                  <a:srgbClr val="000000"/>
                </a:solidFill>
              </a:rPr>
              <a:t>            consumption)</a:t>
            </a:r>
          </a:p>
          <a:p>
            <a:pPr marL="457200" indent="-457200"/>
            <a:r>
              <a:rPr lang="en-US" sz="1200" dirty="0">
                <a:solidFill>
                  <a:srgbClr val="000000"/>
                </a:solidFill>
              </a:rPr>
              <a:t>            Negative relationship (i.e., does not directly drive consumption / potentially decreases consumption or deter from consuming)</a:t>
            </a:r>
          </a:p>
        </p:txBody>
      </p:sp>
      <p:cxnSp>
        <p:nvCxnSpPr>
          <p:cNvPr id="38" name="Straight Arrow Connector 37"/>
          <p:cNvCxnSpPr/>
          <p:nvPr/>
        </p:nvCxnSpPr>
        <p:spPr>
          <a:xfrm>
            <a:off x="4546897" y="4305682"/>
            <a:ext cx="402365"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43161" y="4679622"/>
            <a:ext cx="40983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035D638-D873-4E15-B078-02F93E4F3A5C}"/>
              </a:ext>
            </a:extLst>
          </p:cNvPr>
          <p:cNvSpPr/>
          <p:nvPr/>
        </p:nvSpPr>
        <p:spPr>
          <a:xfrm>
            <a:off x="304800" y="3083384"/>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1</a:t>
            </a:r>
          </a:p>
        </p:txBody>
      </p:sp>
      <p:sp>
        <p:nvSpPr>
          <p:cNvPr id="44" name="Oval 43">
            <a:extLst>
              <a:ext uri="{FF2B5EF4-FFF2-40B4-BE49-F238E27FC236}">
                <a16:creationId xmlns:a16="http://schemas.microsoft.com/office/drawing/2014/main" id="{1E2D6B6E-F08A-4890-9F4F-7C9A210A1CCD}"/>
              </a:ext>
            </a:extLst>
          </p:cNvPr>
          <p:cNvSpPr/>
          <p:nvPr/>
        </p:nvSpPr>
        <p:spPr>
          <a:xfrm>
            <a:off x="2667000" y="30794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2</a:t>
            </a:r>
          </a:p>
        </p:txBody>
      </p:sp>
      <p:sp>
        <p:nvSpPr>
          <p:cNvPr id="45" name="Oval 44">
            <a:extLst>
              <a:ext uri="{FF2B5EF4-FFF2-40B4-BE49-F238E27FC236}">
                <a16:creationId xmlns:a16="http://schemas.microsoft.com/office/drawing/2014/main" id="{49F853F1-A1A1-4799-8926-042A46FD5387}"/>
              </a:ext>
            </a:extLst>
          </p:cNvPr>
          <p:cNvSpPr/>
          <p:nvPr/>
        </p:nvSpPr>
        <p:spPr>
          <a:xfrm>
            <a:off x="1752600" y="14030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4</a:t>
            </a:r>
          </a:p>
        </p:txBody>
      </p:sp>
      <p:sp>
        <p:nvSpPr>
          <p:cNvPr id="46" name="Oval 45">
            <a:extLst>
              <a:ext uri="{FF2B5EF4-FFF2-40B4-BE49-F238E27FC236}">
                <a16:creationId xmlns:a16="http://schemas.microsoft.com/office/drawing/2014/main" id="{C7FD0B91-CAE0-43F0-89E3-273765CFA91F}"/>
              </a:ext>
            </a:extLst>
          </p:cNvPr>
          <p:cNvSpPr/>
          <p:nvPr/>
        </p:nvSpPr>
        <p:spPr>
          <a:xfrm>
            <a:off x="1524000" y="46796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5</a:t>
            </a:r>
          </a:p>
        </p:txBody>
      </p:sp>
      <p:sp>
        <p:nvSpPr>
          <p:cNvPr id="49" name="Oval 48">
            <a:extLst>
              <a:ext uri="{FF2B5EF4-FFF2-40B4-BE49-F238E27FC236}">
                <a16:creationId xmlns:a16="http://schemas.microsoft.com/office/drawing/2014/main" id="{50BC5A40-8495-4423-A35C-3629F22B5BE9}"/>
              </a:ext>
            </a:extLst>
          </p:cNvPr>
          <p:cNvSpPr/>
          <p:nvPr/>
        </p:nvSpPr>
        <p:spPr>
          <a:xfrm>
            <a:off x="6248400" y="14792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3</a:t>
            </a:r>
          </a:p>
        </p:txBody>
      </p:sp>
      <p:sp>
        <p:nvSpPr>
          <p:cNvPr id="50" name="Oval 49">
            <a:extLst>
              <a:ext uri="{FF2B5EF4-FFF2-40B4-BE49-F238E27FC236}">
                <a16:creationId xmlns:a16="http://schemas.microsoft.com/office/drawing/2014/main" id="{C1D5F567-1643-4C08-A43D-6F3287E8C465}"/>
              </a:ext>
            </a:extLst>
          </p:cNvPr>
          <p:cNvSpPr/>
          <p:nvPr/>
        </p:nvSpPr>
        <p:spPr>
          <a:xfrm>
            <a:off x="5029200" y="3090062"/>
            <a:ext cx="277755"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6</a:t>
            </a:r>
          </a:p>
        </p:txBody>
      </p:sp>
      <p:sp>
        <p:nvSpPr>
          <p:cNvPr id="52" name="Title 1"/>
          <p:cNvSpPr>
            <a:spLocks noGrp="1"/>
          </p:cNvSpPr>
          <p:nvPr>
            <p:ph type="title"/>
          </p:nvPr>
        </p:nvSpPr>
        <p:spPr>
          <a:xfrm>
            <a:off x="457200" y="-38100"/>
            <a:ext cx="8229600" cy="952500"/>
          </a:xfrm>
        </p:spPr>
        <p:txBody>
          <a:bodyPr>
            <a:normAutofit/>
          </a:bodyPr>
          <a:lstStyle/>
          <a:p>
            <a:r>
              <a:rPr lang="en-US" sz="2200" dirty="0"/>
              <a:t>Drivers and Deterrents Summary – Main Relationships </a:t>
            </a:r>
            <a:r>
              <a:rPr lang="en-US" sz="1800" dirty="0"/>
              <a:t>(Example of Mainland China)</a:t>
            </a:r>
            <a:endParaRPr lang="en-CA" sz="1800" dirty="0"/>
          </a:p>
        </p:txBody>
      </p:sp>
      <p:cxnSp>
        <p:nvCxnSpPr>
          <p:cNvPr id="53" name="Straight Arrow Connector 52">
            <a:extLst>
              <a:ext uri="{FF2B5EF4-FFF2-40B4-BE49-F238E27FC236}">
                <a16:creationId xmlns:a16="http://schemas.microsoft.com/office/drawing/2014/main" id="{67243B42-25CD-44CF-B8FF-0D149485A069}"/>
              </a:ext>
            </a:extLst>
          </p:cNvPr>
          <p:cNvCxnSpPr>
            <a:cxnSpLocks/>
          </p:cNvCxnSpPr>
          <p:nvPr/>
        </p:nvCxnSpPr>
        <p:spPr>
          <a:xfrm>
            <a:off x="4114800" y="3187346"/>
            <a:ext cx="83820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A264130-43A7-4063-8F2F-FE6CC9F6A885}"/>
              </a:ext>
            </a:extLst>
          </p:cNvPr>
          <p:cNvCxnSpPr/>
          <p:nvPr/>
        </p:nvCxnSpPr>
        <p:spPr>
          <a:xfrm flipV="1">
            <a:off x="6818107" y="3218844"/>
            <a:ext cx="426871" cy="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4E93E22C-35A7-4947-BBFA-420D75C3468E}"/>
              </a:ext>
            </a:extLst>
          </p:cNvPr>
          <p:cNvSpPr/>
          <p:nvPr/>
        </p:nvSpPr>
        <p:spPr>
          <a:xfrm>
            <a:off x="6629400" y="3029167"/>
            <a:ext cx="685800" cy="36173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254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7200" y="926217"/>
            <a:ext cx="8229600" cy="4862870"/>
          </a:xfrm>
          <a:prstGeom prst="rect">
            <a:avLst/>
          </a:prstGeom>
        </p:spPr>
        <p:txBody>
          <a:bodyPr wrap="square">
            <a:spAutoFit/>
          </a:bodyPr>
          <a:lstStyle/>
          <a:p>
            <a:r>
              <a:rPr lang="en-US" sz="1400" dirty="0">
                <a:solidFill>
                  <a:srgbClr val="000000"/>
                </a:solidFill>
              </a:rPr>
              <a:t>Path analysis uncovers both direct and indirect drivers of key beliefs and behaviors that lead to the outcomes to answer the study objectives. Multiple variables were grouped into factors, or clusters of related attitudes, values and behaviors using principal components analysis. </a:t>
            </a:r>
          </a:p>
          <a:p>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 first cluster in the diagram relates to the social pressure consumers face when it comes to consuming shark fin soup, more specifically, to respect the tradition, respect the elders, being conformist and caring about what others think. </a:t>
            </a:r>
          </a:p>
          <a:p>
            <a:pPr marL="285750" indent="-285750">
              <a:buFont typeface="Arial" panose="020B0604020202020204" pitchFamily="34" charset="0"/>
              <a:buChar char="•"/>
            </a:pPr>
            <a:endParaRPr lang="en-US" sz="800" dirty="0">
              <a:solidFill>
                <a:srgbClr val="000000"/>
              </a:solidFill>
            </a:endParaRPr>
          </a:p>
          <a:p>
            <a:pPr marL="285750" indent="-285750">
              <a:buFont typeface="Arial" panose="020B0604020202020204" pitchFamily="34" charset="0"/>
              <a:buChar char="•"/>
            </a:pPr>
            <a:r>
              <a:rPr lang="en-US" sz="1400" dirty="0">
                <a:solidFill>
                  <a:srgbClr val="000000"/>
                </a:solidFill>
              </a:rPr>
              <a:t>The second cluster refers to positive associations with shark fin soup, including its “great” taste, its quality and unique texture. </a:t>
            </a:r>
          </a:p>
          <a:p>
            <a:pPr marL="285750" indent="-285750">
              <a:buFont typeface="Arial" panose="020B0604020202020204" pitchFamily="34" charset="0"/>
              <a:buChar char="•"/>
            </a:pPr>
            <a:endParaRPr lang="en-US" sz="800" dirty="0">
              <a:solidFill>
                <a:srgbClr val="000000"/>
              </a:solidFill>
            </a:endParaRPr>
          </a:p>
          <a:p>
            <a:pPr marL="285750" indent="-285750">
              <a:buFont typeface="Arial" panose="020B0604020202020204" pitchFamily="34" charset="0"/>
              <a:buChar char="•"/>
            </a:pPr>
            <a:r>
              <a:rPr lang="en-US" sz="1400" dirty="0">
                <a:solidFill>
                  <a:srgbClr val="000000"/>
                </a:solidFill>
              </a:rPr>
              <a:t>The third cluster captures attitudes towards conservation and concerns about animals and sharks specifically. These attitudes are all negative views on shark fin soup consumption, i.e., deterrents.</a:t>
            </a:r>
          </a:p>
          <a:p>
            <a:pPr marL="285750" indent="-285750">
              <a:buFont typeface="Arial" panose="020B0604020202020204" pitchFamily="34" charset="0"/>
              <a:buChar char="•"/>
            </a:pPr>
            <a:endParaRPr lang="en-US" sz="800" dirty="0">
              <a:solidFill>
                <a:srgbClr val="000000"/>
              </a:solidFill>
            </a:endParaRPr>
          </a:p>
          <a:p>
            <a:pPr marL="285750" indent="-285750">
              <a:buFont typeface="Arial" panose="020B0604020202020204" pitchFamily="34" charset="0"/>
              <a:buChar char="•"/>
            </a:pPr>
            <a:r>
              <a:rPr lang="en-US" sz="1400" dirty="0">
                <a:solidFill>
                  <a:srgbClr val="000000"/>
                </a:solidFill>
              </a:rPr>
              <a:t>The fourth cluster represents the health benefits related to shark fin soup consumption, such as the belief that it cures skin conditions. </a:t>
            </a:r>
          </a:p>
          <a:p>
            <a:pPr marL="285750" indent="-285750">
              <a:buFont typeface="Arial" panose="020B0604020202020204" pitchFamily="34" charset="0"/>
              <a:buChar char="•"/>
            </a:pPr>
            <a:endParaRPr lang="en-US" sz="800" dirty="0">
              <a:solidFill>
                <a:srgbClr val="000000"/>
              </a:solidFill>
            </a:endParaRPr>
          </a:p>
          <a:p>
            <a:pPr marL="285750" indent="-285750">
              <a:buFont typeface="Arial" panose="020B0604020202020204" pitchFamily="34" charset="0"/>
              <a:buChar char="•"/>
            </a:pPr>
            <a:r>
              <a:rPr lang="en-US" sz="1400" dirty="0">
                <a:solidFill>
                  <a:srgbClr val="000000"/>
                </a:solidFill>
              </a:rPr>
              <a:t>The fifth cluster represents symbolic values associated with shark fin soup consumption, such as the particular status conferred to the consumer and the indication that the consumer is wealthy.</a:t>
            </a:r>
          </a:p>
          <a:p>
            <a:pPr marL="285750" indent="-285750">
              <a:buFont typeface="Arial" panose="020B0604020202020204" pitchFamily="34" charset="0"/>
              <a:buChar char="•"/>
            </a:pPr>
            <a:endParaRPr lang="en-US" sz="800" dirty="0">
              <a:solidFill>
                <a:srgbClr val="000000"/>
              </a:solidFill>
            </a:endParaRPr>
          </a:p>
          <a:p>
            <a:pPr marL="285750" indent="-285750">
              <a:buFont typeface="Arial" panose="020B0604020202020204" pitchFamily="34" charset="0"/>
              <a:buChar char="•"/>
            </a:pPr>
            <a:r>
              <a:rPr lang="en-US" sz="1400" dirty="0">
                <a:solidFill>
                  <a:srgbClr val="000000"/>
                </a:solidFill>
              </a:rPr>
              <a:t>The sixth cluster illustrates our key outcomes of intent to consume (after seeing a visual on shark finning).</a:t>
            </a:r>
          </a:p>
          <a:p>
            <a:endParaRPr lang="en-US" sz="1300" i="1" dirty="0">
              <a:solidFill>
                <a:srgbClr val="000000"/>
              </a:solidFill>
            </a:endParaRPr>
          </a:p>
          <a:p>
            <a:endParaRPr lang="en-US" sz="1300" dirty="0">
              <a:solidFill>
                <a:srgbClr val="000000"/>
              </a:solidFill>
            </a:endParaRPr>
          </a:p>
        </p:txBody>
      </p:sp>
      <p:sp>
        <p:nvSpPr>
          <p:cNvPr id="4" name="Oval 3"/>
          <p:cNvSpPr/>
          <p:nvPr/>
        </p:nvSpPr>
        <p:spPr>
          <a:xfrm>
            <a:off x="457200" y="1866900"/>
            <a:ext cx="21336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1</a:t>
            </a:r>
          </a:p>
        </p:txBody>
      </p:sp>
      <p:sp>
        <p:nvSpPr>
          <p:cNvPr id="5" name="Oval 4"/>
          <p:cNvSpPr/>
          <p:nvPr/>
        </p:nvSpPr>
        <p:spPr>
          <a:xfrm>
            <a:off x="457200" y="2628900"/>
            <a:ext cx="21336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2</a:t>
            </a:r>
          </a:p>
        </p:txBody>
      </p:sp>
      <p:sp>
        <p:nvSpPr>
          <p:cNvPr id="6" name="Oval 5"/>
          <p:cNvSpPr/>
          <p:nvPr/>
        </p:nvSpPr>
        <p:spPr>
          <a:xfrm>
            <a:off x="457200" y="3162300"/>
            <a:ext cx="21336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3</a:t>
            </a:r>
          </a:p>
        </p:txBody>
      </p:sp>
      <p:sp>
        <p:nvSpPr>
          <p:cNvPr id="7" name="Oval 6"/>
          <p:cNvSpPr/>
          <p:nvPr/>
        </p:nvSpPr>
        <p:spPr>
          <a:xfrm>
            <a:off x="457200" y="3695700"/>
            <a:ext cx="21336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4</a:t>
            </a:r>
          </a:p>
        </p:txBody>
      </p:sp>
      <p:sp>
        <p:nvSpPr>
          <p:cNvPr id="8" name="Oval 7"/>
          <p:cNvSpPr/>
          <p:nvPr/>
        </p:nvSpPr>
        <p:spPr>
          <a:xfrm>
            <a:off x="457200" y="4259317"/>
            <a:ext cx="204952" cy="1983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5</a:t>
            </a:r>
          </a:p>
        </p:txBody>
      </p:sp>
      <p:sp>
        <p:nvSpPr>
          <p:cNvPr id="9" name="Oval 8"/>
          <p:cNvSpPr/>
          <p:nvPr/>
        </p:nvSpPr>
        <p:spPr>
          <a:xfrm>
            <a:off x="457200" y="4762500"/>
            <a:ext cx="21336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6</a:t>
            </a:r>
          </a:p>
        </p:txBody>
      </p:sp>
      <p:sp>
        <p:nvSpPr>
          <p:cNvPr id="12" name="Title 1">
            <a:extLst>
              <a:ext uri="{FF2B5EF4-FFF2-40B4-BE49-F238E27FC236}">
                <a16:creationId xmlns:a16="http://schemas.microsoft.com/office/drawing/2014/main" id="{4183C040-6F84-4259-BEB7-9B2272EC2194}"/>
              </a:ext>
            </a:extLst>
          </p:cNvPr>
          <p:cNvSpPr>
            <a:spLocks noGrp="1"/>
          </p:cNvSpPr>
          <p:nvPr>
            <p:ph type="title"/>
          </p:nvPr>
        </p:nvSpPr>
        <p:spPr>
          <a:xfrm>
            <a:off x="457200" y="49188"/>
            <a:ext cx="8229600" cy="952500"/>
          </a:xfrm>
        </p:spPr>
        <p:txBody>
          <a:bodyPr>
            <a:normAutofit/>
          </a:bodyPr>
          <a:lstStyle/>
          <a:p>
            <a:r>
              <a:rPr lang="en-US" sz="2200" dirty="0"/>
              <a:t>Drivers and Deterrents Analysis: Path Analysis</a:t>
            </a:r>
            <a:endParaRPr lang="en-CA" sz="2200" dirty="0"/>
          </a:p>
        </p:txBody>
      </p:sp>
    </p:spTree>
    <p:extLst>
      <p:ext uri="{BB962C8B-B14F-4D97-AF65-F5344CB8AC3E}">
        <p14:creationId xmlns:p14="http://schemas.microsoft.com/office/powerpoint/2010/main" val="4172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xEl>
                                              <p:pRg st="12" end="12"/>
                                            </p:txEl>
                                          </p:spTgt>
                                        </p:tgtEl>
                                        <p:attrNameLst>
                                          <p:attrName>style.visibility</p:attrName>
                                        </p:attrNameLst>
                                      </p:cBhvr>
                                      <p:to>
                                        <p:strVal val="visible"/>
                                      </p:to>
                                    </p:set>
                                    <p:animEffect transition="in" filter="fade">
                                      <p:cBhvr>
                                        <p:cTn id="31" dur="1000"/>
                                        <p:tgtEl>
                                          <p:spTgt spid="18">
                                            <p:txEl>
                                              <p:pRg st="12" end="12"/>
                                            </p:txEl>
                                          </p:spTgt>
                                        </p:tgtEl>
                                      </p:cBhvr>
                                    </p:animEffect>
                                    <p:anim calcmode="lin" valueType="num">
                                      <p:cBhvr>
                                        <p:cTn id="32" dur="1000" fill="hold"/>
                                        <p:tgtEl>
                                          <p:spTgt spid="18">
                                            <p:txEl>
                                              <p:pRg st="12" end="12"/>
                                            </p:txEl>
                                          </p:spTgt>
                                        </p:tgtEl>
                                        <p:attrNameLst>
                                          <p:attrName>ppt_x</p:attrName>
                                        </p:attrNameLst>
                                      </p:cBhvr>
                                      <p:tavLst>
                                        <p:tav tm="0">
                                          <p:val>
                                            <p:strVal val="#ppt_x"/>
                                          </p:val>
                                        </p:tav>
                                        <p:tav tm="100000">
                                          <p:val>
                                            <p:strVal val="#ppt_x"/>
                                          </p:val>
                                        </p:tav>
                                      </p:tavLst>
                                    </p:anim>
                                    <p:anim calcmode="lin" valueType="num">
                                      <p:cBhvr>
                                        <p:cTn id="33" dur="1000" fill="hold"/>
                                        <p:tgtEl>
                                          <p:spTgt spid="1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859530" y="908950"/>
            <a:ext cx="815340" cy="518160"/>
          </a:xfrm>
          <a:prstGeom prst="rect">
            <a:avLst/>
          </a:prstGeom>
        </p:spPr>
      </p:pic>
      <p:pic>
        <p:nvPicPr>
          <p:cNvPr id="9" name="Picture 8"/>
          <p:cNvPicPr>
            <a:picLocks noChangeAspect="1"/>
          </p:cNvPicPr>
          <p:nvPr/>
        </p:nvPicPr>
        <p:blipFill>
          <a:blip r:embed="rId4">
            <a:duotone>
              <a:schemeClr val="accent5">
                <a:shade val="45000"/>
                <a:satMod val="135000"/>
              </a:schemeClr>
              <a:prstClr val="white"/>
            </a:duotone>
          </a:blip>
          <a:stretch>
            <a:fillRect/>
          </a:stretch>
        </p:blipFill>
        <p:spPr>
          <a:xfrm>
            <a:off x="1384362" y="789414"/>
            <a:ext cx="601980" cy="594360"/>
          </a:xfrm>
          <a:prstGeom prst="rect">
            <a:avLst/>
          </a:prstGeom>
        </p:spPr>
      </p:pic>
      <p:sp>
        <p:nvSpPr>
          <p:cNvPr id="2" name="Rectangle 1"/>
          <p:cNvSpPr/>
          <p:nvPr/>
        </p:nvSpPr>
        <p:spPr>
          <a:xfrm>
            <a:off x="653105" y="2433799"/>
            <a:ext cx="1295400" cy="5192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Social Pressure to consume</a:t>
            </a:r>
          </a:p>
        </p:txBody>
      </p:sp>
      <p:sp>
        <p:nvSpPr>
          <p:cNvPr id="4" name="Rectangle 3"/>
          <p:cNvSpPr/>
          <p:nvPr/>
        </p:nvSpPr>
        <p:spPr>
          <a:xfrm>
            <a:off x="653105" y="2433799"/>
            <a:ext cx="1295400" cy="1255223"/>
          </a:xfrm>
          <a:prstGeom prst="rect">
            <a:avLst/>
          </a:prstGeom>
          <a:noFill/>
          <a:ln>
            <a:solidFill>
              <a:srgbClr val="2C29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2C296D"/>
              </a:solidFill>
            </a:endParaRPr>
          </a:p>
          <a:p>
            <a:pPr algn="ctr"/>
            <a:endParaRPr lang="en-US" sz="1200" b="1" dirty="0">
              <a:solidFill>
                <a:srgbClr val="2C296D"/>
              </a:solidFill>
            </a:endParaRPr>
          </a:p>
          <a:p>
            <a:pPr algn="ctr"/>
            <a:r>
              <a:rPr lang="en-US" sz="1200" b="1" dirty="0">
                <a:solidFill>
                  <a:srgbClr val="2C296D"/>
                </a:solidFill>
              </a:rPr>
              <a:t>Traditions</a:t>
            </a:r>
          </a:p>
          <a:p>
            <a:pPr algn="ctr"/>
            <a:r>
              <a:rPr lang="en-US" sz="1200" b="1" dirty="0">
                <a:solidFill>
                  <a:srgbClr val="2C296D"/>
                </a:solidFill>
              </a:rPr>
              <a:t>Please elders</a:t>
            </a:r>
          </a:p>
          <a:p>
            <a:pPr algn="ctr"/>
            <a:r>
              <a:rPr lang="en-US" sz="1200" b="1" dirty="0">
                <a:solidFill>
                  <a:srgbClr val="2C296D"/>
                </a:solidFill>
              </a:rPr>
              <a:t>Conformism</a:t>
            </a:r>
          </a:p>
        </p:txBody>
      </p:sp>
      <p:sp>
        <p:nvSpPr>
          <p:cNvPr id="24" name="Rectangle 23"/>
          <p:cNvSpPr/>
          <p:nvPr/>
        </p:nvSpPr>
        <p:spPr>
          <a:xfrm>
            <a:off x="4715138" y="982563"/>
            <a:ext cx="1457062" cy="44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Conservation</a:t>
            </a:r>
          </a:p>
        </p:txBody>
      </p:sp>
      <p:sp>
        <p:nvSpPr>
          <p:cNvPr id="26" name="Rectangle 25"/>
          <p:cNvSpPr/>
          <p:nvPr/>
        </p:nvSpPr>
        <p:spPr>
          <a:xfrm>
            <a:off x="4715138" y="979425"/>
            <a:ext cx="1457062" cy="1337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2"/>
              </a:solidFill>
            </a:endParaRPr>
          </a:p>
          <a:p>
            <a:pPr algn="ctr"/>
            <a:endParaRPr lang="en-US" sz="1200" b="1" dirty="0">
              <a:solidFill>
                <a:schemeClr val="accent2"/>
              </a:solidFill>
            </a:endParaRPr>
          </a:p>
          <a:p>
            <a:pPr algn="ctr"/>
            <a:endParaRPr lang="en-US" sz="1200" b="1" dirty="0">
              <a:solidFill>
                <a:schemeClr val="accent2"/>
              </a:solidFill>
            </a:endParaRPr>
          </a:p>
          <a:p>
            <a:pPr algn="ctr"/>
            <a:r>
              <a:rPr lang="en-US" sz="1200" b="1" dirty="0">
                <a:solidFill>
                  <a:schemeClr val="accent2"/>
                </a:solidFill>
              </a:rPr>
              <a:t>Shark protection</a:t>
            </a:r>
          </a:p>
          <a:p>
            <a:pPr algn="ctr"/>
            <a:r>
              <a:rPr lang="en-US" sz="1200" b="1" dirty="0">
                <a:solidFill>
                  <a:schemeClr val="accent2"/>
                </a:solidFill>
              </a:rPr>
              <a:t>Cruelty</a:t>
            </a:r>
          </a:p>
          <a:p>
            <a:pPr algn="ctr"/>
            <a:r>
              <a:rPr lang="en-US" sz="1200" b="1" dirty="0">
                <a:solidFill>
                  <a:schemeClr val="accent2"/>
                </a:solidFill>
              </a:rPr>
              <a:t>Ban</a:t>
            </a:r>
          </a:p>
        </p:txBody>
      </p:sp>
      <p:sp>
        <p:nvSpPr>
          <p:cNvPr id="27" name="Rectangle 26"/>
          <p:cNvSpPr/>
          <p:nvPr/>
        </p:nvSpPr>
        <p:spPr>
          <a:xfrm>
            <a:off x="2077542" y="861639"/>
            <a:ext cx="1295400" cy="4499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Health benefits</a:t>
            </a:r>
          </a:p>
        </p:txBody>
      </p:sp>
      <p:sp>
        <p:nvSpPr>
          <p:cNvPr id="28" name="Rectangle 27"/>
          <p:cNvSpPr/>
          <p:nvPr/>
        </p:nvSpPr>
        <p:spPr>
          <a:xfrm>
            <a:off x="2077885" y="852591"/>
            <a:ext cx="1295400" cy="11595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5"/>
              </a:solidFill>
            </a:endParaRPr>
          </a:p>
          <a:p>
            <a:pPr algn="ctr"/>
            <a:endParaRPr lang="en-US" sz="1200" b="1" dirty="0">
              <a:solidFill>
                <a:schemeClr val="accent5"/>
              </a:solidFill>
            </a:endParaRPr>
          </a:p>
          <a:p>
            <a:pPr algn="ctr"/>
            <a:r>
              <a:rPr lang="en-US" sz="1200" b="1" dirty="0">
                <a:solidFill>
                  <a:schemeClr val="accent5"/>
                </a:solidFill>
              </a:rPr>
              <a:t>Cures skin</a:t>
            </a:r>
          </a:p>
          <a:p>
            <a:pPr algn="ctr"/>
            <a:r>
              <a:rPr lang="en-US" sz="1200" b="1" dirty="0">
                <a:solidFill>
                  <a:schemeClr val="accent5"/>
                </a:solidFill>
              </a:rPr>
              <a:t>Longevity</a:t>
            </a:r>
          </a:p>
          <a:p>
            <a:pPr algn="ctr"/>
            <a:r>
              <a:rPr lang="en-US" sz="1200" b="1" dirty="0">
                <a:solidFill>
                  <a:schemeClr val="accent5"/>
                </a:solidFill>
              </a:rPr>
              <a:t>Manliness</a:t>
            </a:r>
          </a:p>
        </p:txBody>
      </p:sp>
      <p:sp>
        <p:nvSpPr>
          <p:cNvPr id="30" name="Rectangle 29"/>
          <p:cNvSpPr/>
          <p:nvPr/>
        </p:nvSpPr>
        <p:spPr>
          <a:xfrm>
            <a:off x="1848942" y="4211441"/>
            <a:ext cx="1732458" cy="4499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Symbolic Value</a:t>
            </a:r>
          </a:p>
        </p:txBody>
      </p:sp>
      <p:sp>
        <p:nvSpPr>
          <p:cNvPr id="31" name="Rectangle 30"/>
          <p:cNvSpPr/>
          <p:nvPr/>
        </p:nvSpPr>
        <p:spPr>
          <a:xfrm>
            <a:off x="1848942" y="4208304"/>
            <a:ext cx="1732458" cy="13161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a:p>
            <a:pPr algn="ctr"/>
            <a:endParaRPr lang="en-US" sz="1200" b="1" dirty="0">
              <a:solidFill>
                <a:schemeClr val="bg2"/>
              </a:solidFill>
            </a:endParaRPr>
          </a:p>
          <a:p>
            <a:pPr algn="ctr"/>
            <a:r>
              <a:rPr lang="en-US" sz="1200" b="1" dirty="0">
                <a:solidFill>
                  <a:schemeClr val="accent3"/>
                </a:solidFill>
              </a:rPr>
              <a:t>Indicates wealth</a:t>
            </a:r>
          </a:p>
          <a:p>
            <a:pPr algn="ctr"/>
            <a:r>
              <a:rPr lang="en-US" sz="1200" b="1" dirty="0">
                <a:solidFill>
                  <a:schemeClr val="accent3"/>
                </a:solidFill>
              </a:rPr>
              <a:t>Makes me look good</a:t>
            </a:r>
          </a:p>
          <a:p>
            <a:pPr algn="ctr"/>
            <a:r>
              <a:rPr lang="en-US" sz="1200" b="1" dirty="0">
                <a:solidFill>
                  <a:schemeClr val="accent3"/>
                </a:solidFill>
              </a:rPr>
              <a:t>Impress business partners</a:t>
            </a:r>
          </a:p>
        </p:txBody>
      </p:sp>
      <p:sp>
        <p:nvSpPr>
          <p:cNvPr id="33" name="Rectangle 32"/>
          <p:cNvSpPr/>
          <p:nvPr/>
        </p:nvSpPr>
        <p:spPr>
          <a:xfrm>
            <a:off x="2971800" y="2433799"/>
            <a:ext cx="1295400" cy="12552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accent4">
                  <a:lumMod val="75000"/>
                </a:schemeClr>
              </a:solidFill>
            </a:endParaRPr>
          </a:p>
          <a:p>
            <a:pPr algn="ctr"/>
            <a:endParaRPr lang="en-US" sz="1200" b="1" dirty="0">
              <a:solidFill>
                <a:schemeClr val="accent4">
                  <a:lumMod val="75000"/>
                </a:schemeClr>
              </a:solidFill>
            </a:endParaRPr>
          </a:p>
          <a:p>
            <a:pPr algn="ctr"/>
            <a:r>
              <a:rPr lang="en-US" sz="1200" b="1" dirty="0">
                <a:solidFill>
                  <a:schemeClr val="accent1"/>
                </a:solidFill>
              </a:rPr>
              <a:t>Taste</a:t>
            </a:r>
          </a:p>
          <a:p>
            <a:pPr algn="ctr"/>
            <a:r>
              <a:rPr lang="en-US" sz="1200" b="1" dirty="0">
                <a:solidFill>
                  <a:schemeClr val="accent1"/>
                </a:solidFill>
              </a:rPr>
              <a:t>Quality</a:t>
            </a:r>
          </a:p>
          <a:p>
            <a:pPr algn="ctr"/>
            <a:r>
              <a:rPr lang="en-US" sz="1200" b="1" dirty="0">
                <a:solidFill>
                  <a:schemeClr val="accent1"/>
                </a:solidFill>
              </a:rPr>
              <a:t>Texture</a:t>
            </a:r>
          </a:p>
        </p:txBody>
      </p:sp>
      <p:sp>
        <p:nvSpPr>
          <p:cNvPr id="34" name="Rectangle 33"/>
          <p:cNvSpPr/>
          <p:nvPr/>
        </p:nvSpPr>
        <p:spPr>
          <a:xfrm>
            <a:off x="2971800" y="2438351"/>
            <a:ext cx="1295400" cy="449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Uniqueness</a:t>
            </a:r>
          </a:p>
        </p:txBody>
      </p:sp>
      <p:cxnSp>
        <p:nvCxnSpPr>
          <p:cNvPr id="11" name="Straight Arrow Connector 10"/>
          <p:cNvCxnSpPr>
            <a:stCxn id="4" idx="0"/>
          </p:cNvCxnSpPr>
          <p:nvPr/>
        </p:nvCxnSpPr>
        <p:spPr>
          <a:xfrm flipV="1">
            <a:off x="1300805" y="1442690"/>
            <a:ext cx="732596" cy="9911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2"/>
          </p:cNvCxnSpPr>
          <p:nvPr/>
        </p:nvCxnSpPr>
        <p:spPr>
          <a:xfrm>
            <a:off x="1300805" y="3689022"/>
            <a:ext cx="718495" cy="5192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968970" y="3187346"/>
            <a:ext cx="1013447"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334000" y="2912956"/>
            <a:ext cx="1457062" cy="623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Consumption (Before seeing visual)</a:t>
            </a:r>
          </a:p>
        </p:txBody>
      </p:sp>
      <p:sp>
        <p:nvSpPr>
          <p:cNvPr id="43" name="Rectangle 42"/>
          <p:cNvSpPr/>
          <p:nvPr/>
        </p:nvSpPr>
        <p:spPr>
          <a:xfrm>
            <a:off x="7244978" y="2907011"/>
            <a:ext cx="1457062" cy="623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Consumption (After seeing visual)</a:t>
            </a:r>
          </a:p>
        </p:txBody>
      </p:sp>
      <p:cxnSp>
        <p:nvCxnSpPr>
          <p:cNvPr id="47" name="Straight Arrow Connector 46"/>
          <p:cNvCxnSpPr>
            <a:endCxn id="26" idx="1"/>
          </p:cNvCxnSpPr>
          <p:nvPr/>
        </p:nvCxnSpPr>
        <p:spPr>
          <a:xfrm flipV="1">
            <a:off x="3892847" y="1648424"/>
            <a:ext cx="822291" cy="7259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p:cNvCxnSpPr>
          <p:nvPr/>
        </p:nvCxnSpPr>
        <p:spPr>
          <a:xfrm>
            <a:off x="3429000" y="1104900"/>
            <a:ext cx="1907673" cy="1974167"/>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372942" y="1250622"/>
            <a:ext cx="1334979" cy="2822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1" idx="3"/>
            <a:endCxn id="26" idx="2"/>
          </p:cNvCxnSpPr>
          <p:nvPr/>
        </p:nvCxnSpPr>
        <p:spPr>
          <a:xfrm flipV="1">
            <a:off x="3581400" y="2317422"/>
            <a:ext cx="1862269" cy="25489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41" idx="0"/>
          </p:cNvCxnSpPr>
          <p:nvPr/>
        </p:nvCxnSpPr>
        <p:spPr>
          <a:xfrm>
            <a:off x="5575256" y="2370477"/>
            <a:ext cx="487275" cy="5424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104465" y="2411619"/>
            <a:ext cx="510540" cy="510540"/>
          </a:xfrm>
          <a:prstGeom prst="rect">
            <a:avLst/>
          </a:prstGeom>
        </p:spPr>
      </p:pic>
      <p:pic>
        <p:nvPicPr>
          <p:cNvPr id="12" name="Picture 11"/>
          <p:cNvPicPr>
            <a:picLocks noChangeAspect="1"/>
          </p:cNvPicPr>
          <p:nvPr/>
        </p:nvPicPr>
        <p:blipFill>
          <a:blip r:embed="rId6">
            <a:duotone>
              <a:schemeClr val="accent1">
                <a:shade val="45000"/>
                <a:satMod val="135000"/>
              </a:schemeClr>
              <a:prstClr val="white"/>
            </a:duotone>
          </a:blip>
          <a:stretch>
            <a:fillRect/>
          </a:stretch>
        </p:blipFill>
        <p:spPr>
          <a:xfrm>
            <a:off x="2400255" y="2355388"/>
            <a:ext cx="518160" cy="518160"/>
          </a:xfrm>
          <a:prstGeom prst="rect">
            <a:avLst/>
          </a:prstGeom>
        </p:spPr>
      </p:pic>
      <p:pic>
        <p:nvPicPr>
          <p:cNvPr id="13" name="Picture 12"/>
          <p:cNvPicPr>
            <a:picLocks noChangeAspect="1"/>
          </p:cNvPicPr>
          <p:nvPr/>
        </p:nvPicPr>
        <p:blipFill>
          <a:blip r:embed="rId7"/>
          <a:stretch>
            <a:fillRect/>
          </a:stretch>
        </p:blipFill>
        <p:spPr>
          <a:xfrm>
            <a:off x="1285062" y="4131254"/>
            <a:ext cx="525780" cy="525780"/>
          </a:xfrm>
          <a:prstGeom prst="rect">
            <a:avLst/>
          </a:prstGeom>
        </p:spPr>
      </p:pic>
      <p:sp>
        <p:nvSpPr>
          <p:cNvPr id="36" name="Rectangle 35"/>
          <p:cNvSpPr/>
          <p:nvPr/>
        </p:nvSpPr>
        <p:spPr>
          <a:xfrm>
            <a:off x="4419600" y="3979371"/>
            <a:ext cx="4495800" cy="1198863"/>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rgbClr val="000000"/>
                </a:solidFill>
              </a:rPr>
              <a:t>Legend</a:t>
            </a:r>
          </a:p>
          <a:p>
            <a:r>
              <a:rPr lang="en-US" sz="1200" b="1" dirty="0">
                <a:solidFill>
                  <a:srgbClr val="000000"/>
                </a:solidFill>
              </a:rPr>
              <a:t>            </a:t>
            </a:r>
            <a:r>
              <a:rPr lang="en-US" sz="1200" dirty="0">
                <a:solidFill>
                  <a:srgbClr val="000000"/>
                </a:solidFill>
              </a:rPr>
              <a:t>Positive relationship (i.e., directly influences/drives    </a:t>
            </a:r>
          </a:p>
          <a:p>
            <a:r>
              <a:rPr lang="en-US" sz="1200" dirty="0">
                <a:solidFill>
                  <a:srgbClr val="000000"/>
                </a:solidFill>
              </a:rPr>
              <a:t>            consumption)</a:t>
            </a:r>
          </a:p>
          <a:p>
            <a:pPr marL="457200" indent="-457200"/>
            <a:r>
              <a:rPr lang="en-US" sz="1200" dirty="0">
                <a:solidFill>
                  <a:srgbClr val="000000"/>
                </a:solidFill>
              </a:rPr>
              <a:t>            Negative relationship (i.e., does not directly drive consumption / potentially decreases consumption or deter from consuming)</a:t>
            </a:r>
          </a:p>
        </p:txBody>
      </p:sp>
      <p:cxnSp>
        <p:nvCxnSpPr>
          <p:cNvPr id="38" name="Straight Arrow Connector 37"/>
          <p:cNvCxnSpPr/>
          <p:nvPr/>
        </p:nvCxnSpPr>
        <p:spPr>
          <a:xfrm>
            <a:off x="4546897" y="4305682"/>
            <a:ext cx="402365"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43161" y="4679622"/>
            <a:ext cx="40983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035D638-D873-4E15-B078-02F93E4F3A5C}"/>
              </a:ext>
            </a:extLst>
          </p:cNvPr>
          <p:cNvSpPr/>
          <p:nvPr/>
        </p:nvSpPr>
        <p:spPr>
          <a:xfrm>
            <a:off x="304800" y="3083384"/>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1</a:t>
            </a:r>
          </a:p>
        </p:txBody>
      </p:sp>
      <p:sp>
        <p:nvSpPr>
          <p:cNvPr id="44" name="Oval 43">
            <a:extLst>
              <a:ext uri="{FF2B5EF4-FFF2-40B4-BE49-F238E27FC236}">
                <a16:creationId xmlns:a16="http://schemas.microsoft.com/office/drawing/2014/main" id="{1E2D6B6E-F08A-4890-9F4F-7C9A210A1CCD}"/>
              </a:ext>
            </a:extLst>
          </p:cNvPr>
          <p:cNvSpPr/>
          <p:nvPr/>
        </p:nvSpPr>
        <p:spPr>
          <a:xfrm>
            <a:off x="2667000" y="30794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2</a:t>
            </a:r>
          </a:p>
        </p:txBody>
      </p:sp>
      <p:sp>
        <p:nvSpPr>
          <p:cNvPr id="45" name="Oval 44">
            <a:extLst>
              <a:ext uri="{FF2B5EF4-FFF2-40B4-BE49-F238E27FC236}">
                <a16:creationId xmlns:a16="http://schemas.microsoft.com/office/drawing/2014/main" id="{49F853F1-A1A1-4799-8926-042A46FD5387}"/>
              </a:ext>
            </a:extLst>
          </p:cNvPr>
          <p:cNvSpPr/>
          <p:nvPr/>
        </p:nvSpPr>
        <p:spPr>
          <a:xfrm>
            <a:off x="1752600" y="14030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4</a:t>
            </a:r>
          </a:p>
        </p:txBody>
      </p:sp>
      <p:sp>
        <p:nvSpPr>
          <p:cNvPr id="46" name="Oval 45">
            <a:extLst>
              <a:ext uri="{FF2B5EF4-FFF2-40B4-BE49-F238E27FC236}">
                <a16:creationId xmlns:a16="http://schemas.microsoft.com/office/drawing/2014/main" id="{C7FD0B91-CAE0-43F0-89E3-273765CFA91F}"/>
              </a:ext>
            </a:extLst>
          </p:cNvPr>
          <p:cNvSpPr/>
          <p:nvPr/>
        </p:nvSpPr>
        <p:spPr>
          <a:xfrm>
            <a:off x="1524000" y="46796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5</a:t>
            </a:r>
          </a:p>
        </p:txBody>
      </p:sp>
      <p:sp>
        <p:nvSpPr>
          <p:cNvPr id="49" name="Oval 48">
            <a:extLst>
              <a:ext uri="{FF2B5EF4-FFF2-40B4-BE49-F238E27FC236}">
                <a16:creationId xmlns:a16="http://schemas.microsoft.com/office/drawing/2014/main" id="{50BC5A40-8495-4423-A35C-3629F22B5BE9}"/>
              </a:ext>
            </a:extLst>
          </p:cNvPr>
          <p:cNvSpPr/>
          <p:nvPr/>
        </p:nvSpPr>
        <p:spPr>
          <a:xfrm>
            <a:off x="6248400" y="1479222"/>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3</a:t>
            </a:r>
          </a:p>
        </p:txBody>
      </p:sp>
      <p:sp>
        <p:nvSpPr>
          <p:cNvPr id="50" name="Oval 49">
            <a:extLst>
              <a:ext uri="{FF2B5EF4-FFF2-40B4-BE49-F238E27FC236}">
                <a16:creationId xmlns:a16="http://schemas.microsoft.com/office/drawing/2014/main" id="{C1D5F567-1643-4C08-A43D-6F3287E8C465}"/>
              </a:ext>
            </a:extLst>
          </p:cNvPr>
          <p:cNvSpPr/>
          <p:nvPr/>
        </p:nvSpPr>
        <p:spPr>
          <a:xfrm>
            <a:off x="5029200" y="3090062"/>
            <a:ext cx="277755"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6</a:t>
            </a:r>
          </a:p>
        </p:txBody>
      </p:sp>
      <p:sp>
        <p:nvSpPr>
          <p:cNvPr id="52" name="Title 1"/>
          <p:cNvSpPr>
            <a:spLocks noGrp="1"/>
          </p:cNvSpPr>
          <p:nvPr>
            <p:ph type="title"/>
          </p:nvPr>
        </p:nvSpPr>
        <p:spPr>
          <a:xfrm>
            <a:off x="457200" y="-38100"/>
            <a:ext cx="8229600" cy="952500"/>
          </a:xfrm>
        </p:spPr>
        <p:txBody>
          <a:bodyPr>
            <a:normAutofit/>
          </a:bodyPr>
          <a:lstStyle/>
          <a:p>
            <a:r>
              <a:rPr lang="en-US" sz="2200" dirty="0"/>
              <a:t>Drivers and Deterrents Summary – Main Relationships </a:t>
            </a:r>
            <a:r>
              <a:rPr lang="en-US" sz="1800" dirty="0"/>
              <a:t>(Example of Mainland China)</a:t>
            </a:r>
            <a:endParaRPr lang="en-CA" sz="1800" dirty="0"/>
          </a:p>
        </p:txBody>
      </p:sp>
      <p:cxnSp>
        <p:nvCxnSpPr>
          <p:cNvPr id="53" name="Straight Arrow Connector 52">
            <a:extLst>
              <a:ext uri="{FF2B5EF4-FFF2-40B4-BE49-F238E27FC236}">
                <a16:creationId xmlns:a16="http://schemas.microsoft.com/office/drawing/2014/main" id="{67243B42-25CD-44CF-B8FF-0D149485A069}"/>
              </a:ext>
            </a:extLst>
          </p:cNvPr>
          <p:cNvCxnSpPr>
            <a:cxnSpLocks/>
          </p:cNvCxnSpPr>
          <p:nvPr/>
        </p:nvCxnSpPr>
        <p:spPr>
          <a:xfrm>
            <a:off x="4114800" y="3187346"/>
            <a:ext cx="83820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A264130-43A7-4063-8F2F-FE6CC9F6A885}"/>
              </a:ext>
            </a:extLst>
          </p:cNvPr>
          <p:cNvCxnSpPr/>
          <p:nvPr/>
        </p:nvCxnSpPr>
        <p:spPr>
          <a:xfrm flipV="1">
            <a:off x="6818107" y="3218844"/>
            <a:ext cx="426871" cy="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4E93E22C-35A7-4947-BBFA-420D75C3468E}"/>
              </a:ext>
            </a:extLst>
          </p:cNvPr>
          <p:cNvSpPr/>
          <p:nvPr/>
        </p:nvSpPr>
        <p:spPr>
          <a:xfrm>
            <a:off x="6629400" y="3029167"/>
            <a:ext cx="685800" cy="36173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47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Text Placeholder 3"/>
          <p:cNvSpPr txBox="1">
            <a:spLocks/>
          </p:cNvSpPr>
          <p:nvPr/>
        </p:nvSpPr>
        <p:spPr>
          <a:xfrm>
            <a:off x="881872" y="2705100"/>
            <a:ext cx="7271528" cy="1655763"/>
          </a:xfrm>
          <a:prstGeom prst="rect">
            <a:avLst/>
          </a:prstGeom>
          <a:solidFill>
            <a:schemeClr val="tx2">
              <a:alpha val="0"/>
            </a:schemeClr>
          </a:solidFill>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93870"/>
              </a:buClr>
            </a:pPr>
            <a:r>
              <a:rPr lang="en-CA" sz="4000" b="1" dirty="0">
                <a:solidFill>
                  <a:srgbClr val="FFFFFE"/>
                </a:solidFill>
              </a:rPr>
              <a:t>1. HOW: Background, Objectives, Methodologies and Analyses</a:t>
            </a:r>
          </a:p>
        </p:txBody>
      </p:sp>
      <p:sp>
        <p:nvSpPr>
          <p:cNvPr id="5" name="Rectangle 4">
            <a:extLst>
              <a:ext uri="{FF2B5EF4-FFF2-40B4-BE49-F238E27FC236}">
                <a16:creationId xmlns:a16="http://schemas.microsoft.com/office/drawing/2014/main" id="{18CB6BFD-6E78-43D1-8E09-122BC3570719}"/>
              </a:ext>
            </a:extLst>
          </p:cNvPr>
          <p:cNvSpPr/>
          <p:nvPr/>
        </p:nvSpPr>
        <p:spPr>
          <a:xfrm>
            <a:off x="7688152" y="4686300"/>
            <a:ext cx="1410964" cy="230832"/>
          </a:xfrm>
          <a:prstGeom prst="rect">
            <a:avLst/>
          </a:prstGeom>
          <a:noFill/>
        </p:spPr>
        <p:txBody>
          <a:bodyPr wrap="none">
            <a:spAutoFit/>
          </a:bodyPr>
          <a:lstStyle/>
          <a:p>
            <a:r>
              <a:rPr lang="en-US" sz="900" dirty="0">
                <a:solidFill>
                  <a:srgbClr val="FFFFFE"/>
                </a:solidFill>
              </a:rPr>
              <a:t>©  Caters News Agency</a:t>
            </a:r>
          </a:p>
        </p:txBody>
      </p:sp>
    </p:spTree>
    <p:extLst>
      <p:ext uri="{BB962C8B-B14F-4D97-AF65-F5344CB8AC3E}">
        <p14:creationId xmlns:p14="http://schemas.microsoft.com/office/powerpoint/2010/main" val="786410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B1A612-5520-054E-B22C-2BFAE96FB7DB}"/>
              </a:ext>
            </a:extLst>
          </p:cNvPr>
          <p:cNvSpPr/>
          <p:nvPr/>
        </p:nvSpPr>
        <p:spPr>
          <a:xfrm>
            <a:off x="6400800" y="4931"/>
            <a:ext cx="2743200" cy="5710069"/>
          </a:xfrm>
          <a:prstGeom prst="rect">
            <a:avLst/>
          </a:prstGeom>
          <a:solidFill>
            <a:srgbClr val="BECCD3">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dirty="0">
              <a:solidFill>
                <a:srgbClr val="000000"/>
              </a:solidFill>
            </a:endParaRPr>
          </a:p>
          <a:p>
            <a:endParaRPr lang="en-US" sz="1100" b="1" dirty="0">
              <a:solidFill>
                <a:srgbClr val="000000"/>
              </a:solidFill>
            </a:endParaRPr>
          </a:p>
          <a:p>
            <a:endParaRPr lang="en-US" sz="1100" b="1" dirty="0">
              <a:solidFill>
                <a:srgbClr val="000000"/>
              </a:solidFill>
            </a:endParaRPr>
          </a:p>
          <a:p>
            <a:endParaRPr lang="en-US" sz="1100" b="1" dirty="0">
              <a:solidFill>
                <a:srgbClr val="000000"/>
              </a:solidFill>
            </a:endParaRPr>
          </a:p>
          <a:p>
            <a:r>
              <a:rPr lang="en-US" sz="1100" b="1" dirty="0">
                <a:solidFill>
                  <a:srgbClr val="000000"/>
                </a:solidFill>
              </a:rPr>
              <a:t>Main Relationships and Learnings</a:t>
            </a:r>
          </a:p>
          <a:p>
            <a:endParaRPr lang="en-US" sz="1100" dirty="0">
              <a:solidFill>
                <a:srgbClr val="000000"/>
              </a:solidFill>
            </a:endParaRPr>
          </a:p>
          <a:p>
            <a:pPr marL="171450" indent="-171450">
              <a:buFont typeface="Arial" panose="020B0604020202020204" pitchFamily="34" charset="0"/>
              <a:buChar char="•"/>
            </a:pPr>
            <a:r>
              <a:rPr lang="en-US" sz="1100" b="1" dirty="0">
                <a:solidFill>
                  <a:srgbClr val="000000"/>
                </a:solidFill>
              </a:rPr>
              <a:t>Uniqueness and health benefits have a positive relationship to past consumption. </a:t>
            </a:r>
          </a:p>
          <a:p>
            <a:pPr marL="171450" indent="-171450">
              <a:buFont typeface="Arial" panose="020B0604020202020204" pitchFamily="34" charset="0"/>
              <a:buChar char="•"/>
            </a:pPr>
            <a:endParaRPr lang="en-US" sz="600" dirty="0">
              <a:solidFill>
                <a:srgbClr val="000000"/>
              </a:solidFill>
            </a:endParaRPr>
          </a:p>
          <a:p>
            <a:pPr marL="171450" indent="-171450">
              <a:buFont typeface="Arial" panose="020B0604020202020204" pitchFamily="34" charset="0"/>
              <a:buChar char="•"/>
            </a:pPr>
            <a:r>
              <a:rPr lang="en-US" sz="1100" dirty="0">
                <a:solidFill>
                  <a:srgbClr val="000000"/>
                </a:solidFill>
              </a:rPr>
              <a:t>Symbolic value is not a major driver, i.e., the health benefits counter-balance social pressure, meaning that consumers are more likely to consume shark fin soup because they believe it will bring them health benefits (i.e., cures skin conditions) rather than being influenced by social pressure.</a:t>
            </a:r>
          </a:p>
          <a:p>
            <a:pPr marL="171450" indent="-171450">
              <a:buFont typeface="Arial" panose="020B0604020202020204" pitchFamily="34" charset="0"/>
              <a:buChar char="•"/>
            </a:pPr>
            <a:endParaRPr lang="en-US" sz="600" dirty="0">
              <a:solidFill>
                <a:srgbClr val="000000"/>
              </a:solidFill>
            </a:endParaRPr>
          </a:p>
          <a:p>
            <a:pPr marL="171450" indent="-171450">
              <a:buFont typeface="Arial" panose="020B0604020202020204" pitchFamily="34" charset="0"/>
              <a:buChar char="•"/>
            </a:pPr>
            <a:r>
              <a:rPr lang="en-US" sz="1100" dirty="0">
                <a:solidFill>
                  <a:srgbClr val="000000"/>
                </a:solidFill>
              </a:rPr>
              <a:t>Moreover, for those who experience social pressure when consuming shark fin soup, the symbolic value is not high nor relevant.</a:t>
            </a:r>
          </a:p>
          <a:p>
            <a:pPr marL="171450" indent="-171450">
              <a:buFont typeface="Arial" panose="020B0604020202020204" pitchFamily="34" charset="0"/>
              <a:buChar char="•"/>
            </a:pPr>
            <a:endParaRPr lang="en-US" sz="600" dirty="0">
              <a:solidFill>
                <a:srgbClr val="000000"/>
              </a:solidFill>
            </a:endParaRPr>
          </a:p>
          <a:p>
            <a:pPr marL="171450" indent="-171450">
              <a:buFont typeface="Arial" panose="020B0604020202020204" pitchFamily="34" charset="0"/>
              <a:buChar char="•"/>
            </a:pPr>
            <a:r>
              <a:rPr lang="en-US" sz="1100" dirty="0">
                <a:solidFill>
                  <a:srgbClr val="000000"/>
                </a:solidFill>
              </a:rPr>
              <a:t>The negative relation between consumption before and after exposure to the stimuli shows that </a:t>
            </a:r>
            <a:r>
              <a:rPr lang="en-US" sz="1100" b="1" dirty="0">
                <a:solidFill>
                  <a:srgbClr val="000000"/>
                </a:solidFill>
              </a:rPr>
              <a:t>consumption is mostly driven by lack of awareness of how shark fins are harvested. </a:t>
            </a:r>
          </a:p>
        </p:txBody>
      </p:sp>
      <p:sp>
        <p:nvSpPr>
          <p:cNvPr id="22" name="Title 1"/>
          <p:cNvSpPr>
            <a:spLocks noGrp="1"/>
          </p:cNvSpPr>
          <p:nvPr>
            <p:ph type="title"/>
          </p:nvPr>
        </p:nvSpPr>
        <p:spPr>
          <a:xfrm>
            <a:off x="457200" y="49188"/>
            <a:ext cx="8229600" cy="952500"/>
          </a:xfrm>
        </p:spPr>
        <p:txBody>
          <a:bodyPr>
            <a:normAutofit/>
          </a:bodyPr>
          <a:lstStyle/>
          <a:p>
            <a:r>
              <a:rPr lang="en-US" sz="2200" dirty="0"/>
              <a:t>Path Analysis – Mainland China</a:t>
            </a:r>
            <a:endParaRPr lang="en-CA" sz="2200" dirty="0"/>
          </a:p>
        </p:txBody>
      </p:sp>
      <p:pic>
        <p:nvPicPr>
          <p:cNvPr id="11" name="Picture 10"/>
          <p:cNvPicPr>
            <a:picLocks noChangeAspect="1"/>
          </p:cNvPicPr>
          <p:nvPr/>
        </p:nvPicPr>
        <p:blipFill>
          <a:blip r:embed="rId3"/>
          <a:stretch>
            <a:fillRect/>
          </a:stretch>
        </p:blipFill>
        <p:spPr>
          <a:xfrm>
            <a:off x="533400" y="876300"/>
            <a:ext cx="5730240" cy="4297680"/>
          </a:xfrm>
          <a:prstGeom prst="rect">
            <a:avLst/>
          </a:prstGeom>
        </p:spPr>
      </p:pic>
      <p:sp>
        <p:nvSpPr>
          <p:cNvPr id="7" name="Oval 6"/>
          <p:cNvSpPr/>
          <p:nvPr/>
        </p:nvSpPr>
        <p:spPr>
          <a:xfrm>
            <a:off x="359485" y="3314700"/>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1</a:t>
            </a:r>
          </a:p>
        </p:txBody>
      </p:sp>
      <p:sp>
        <p:nvSpPr>
          <p:cNvPr id="8" name="Oval 7"/>
          <p:cNvSpPr/>
          <p:nvPr/>
        </p:nvSpPr>
        <p:spPr>
          <a:xfrm>
            <a:off x="1600200" y="3314700"/>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2</a:t>
            </a:r>
          </a:p>
        </p:txBody>
      </p:sp>
      <p:sp>
        <p:nvSpPr>
          <p:cNvPr id="9" name="Oval 8"/>
          <p:cNvSpPr/>
          <p:nvPr/>
        </p:nvSpPr>
        <p:spPr>
          <a:xfrm>
            <a:off x="4724400" y="1933556"/>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3</a:t>
            </a:r>
          </a:p>
        </p:txBody>
      </p:sp>
      <p:sp>
        <p:nvSpPr>
          <p:cNvPr id="10" name="Oval 9"/>
          <p:cNvSpPr/>
          <p:nvPr/>
        </p:nvSpPr>
        <p:spPr>
          <a:xfrm>
            <a:off x="1485900" y="1594371"/>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4</a:t>
            </a:r>
          </a:p>
        </p:txBody>
      </p:sp>
      <p:sp>
        <p:nvSpPr>
          <p:cNvPr id="12" name="Oval 11"/>
          <p:cNvSpPr/>
          <p:nvPr/>
        </p:nvSpPr>
        <p:spPr>
          <a:xfrm>
            <a:off x="1485900" y="4922710"/>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5</a:t>
            </a:r>
          </a:p>
        </p:txBody>
      </p:sp>
      <p:sp>
        <p:nvSpPr>
          <p:cNvPr id="13" name="Oval 12"/>
          <p:cNvSpPr/>
          <p:nvPr/>
        </p:nvSpPr>
        <p:spPr>
          <a:xfrm>
            <a:off x="3703320" y="3427019"/>
            <a:ext cx="228600" cy="224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FFFFFE"/>
                </a:solidFill>
              </a:rPr>
              <a:t>6</a:t>
            </a:r>
          </a:p>
        </p:txBody>
      </p:sp>
      <p:sp>
        <p:nvSpPr>
          <p:cNvPr id="16" name="Oval 15">
            <a:extLst>
              <a:ext uri="{FF2B5EF4-FFF2-40B4-BE49-F238E27FC236}">
                <a16:creationId xmlns:a16="http://schemas.microsoft.com/office/drawing/2014/main" id="{44E8EAC9-8987-4A94-B1C2-327BCC91CD07}"/>
              </a:ext>
            </a:extLst>
          </p:cNvPr>
          <p:cNvSpPr/>
          <p:nvPr/>
        </p:nvSpPr>
        <p:spPr>
          <a:xfrm>
            <a:off x="4648200" y="2817419"/>
            <a:ext cx="990600" cy="42108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9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12" end="12"/>
                                            </p:txEl>
                                          </p:spTgt>
                                        </p:tgtEl>
                                        <p:attrNameLst>
                                          <p:attrName>style.visibility</p:attrName>
                                        </p:attrNameLst>
                                      </p:cBhvr>
                                      <p:to>
                                        <p:strVal val="visible"/>
                                      </p:to>
                                    </p:set>
                                    <p:animEffect transition="in" filter="fade">
                                      <p:cBhvr>
                                        <p:cTn id="19" dur="1000"/>
                                        <p:tgtEl>
                                          <p:spTgt spid="14">
                                            <p:txEl>
                                              <p:pRg st="12" end="12"/>
                                            </p:txEl>
                                          </p:spTgt>
                                        </p:tgtEl>
                                      </p:cBhvr>
                                    </p:animEffect>
                                    <p:anim calcmode="lin" valueType="num">
                                      <p:cBhvr>
                                        <p:cTn id="20" dur="1000" fill="hold"/>
                                        <p:tgtEl>
                                          <p:spTgt spid="14">
                                            <p:txEl>
                                              <p:pRg st="12" end="1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133600" cy="5715000"/>
          </a:xfrm>
          <a:prstGeom prst="rect">
            <a:avLst/>
          </a:prstGeom>
        </p:spPr>
      </p:pic>
      <p:sp>
        <p:nvSpPr>
          <p:cNvPr id="28" name="Title 1">
            <a:extLst>
              <a:ext uri="{FF2B5EF4-FFF2-40B4-BE49-F238E27FC236}">
                <a16:creationId xmlns:a16="http://schemas.microsoft.com/office/drawing/2014/main" id="{1EA61134-2792-4F79-9A45-70BD07BC76C0}"/>
              </a:ext>
            </a:extLst>
          </p:cNvPr>
          <p:cNvSpPr>
            <a:spLocks noGrp="1"/>
          </p:cNvSpPr>
          <p:nvPr>
            <p:ph type="title"/>
          </p:nvPr>
        </p:nvSpPr>
        <p:spPr>
          <a:xfrm>
            <a:off x="2590800" y="49188"/>
            <a:ext cx="6096000" cy="952500"/>
          </a:xfrm>
        </p:spPr>
        <p:txBody>
          <a:bodyPr>
            <a:normAutofit/>
          </a:bodyPr>
          <a:lstStyle/>
          <a:p>
            <a:r>
              <a:rPr lang="en-CA" sz="2200" dirty="0"/>
              <a:t>Summing Up</a:t>
            </a:r>
          </a:p>
        </p:txBody>
      </p:sp>
      <p:sp>
        <p:nvSpPr>
          <p:cNvPr id="42" name="Content Placeholder 5">
            <a:extLst>
              <a:ext uri="{FF2B5EF4-FFF2-40B4-BE49-F238E27FC236}">
                <a16:creationId xmlns:a16="http://schemas.microsoft.com/office/drawing/2014/main" id="{F1C86619-C65C-43BD-8576-B2E71A58A34D}"/>
              </a:ext>
            </a:extLst>
          </p:cNvPr>
          <p:cNvSpPr txBox="1">
            <a:spLocks/>
          </p:cNvSpPr>
          <p:nvPr/>
        </p:nvSpPr>
        <p:spPr>
          <a:xfrm>
            <a:off x="2667000" y="791716"/>
            <a:ext cx="6019800" cy="4504184"/>
          </a:xfrm>
          <a:prstGeom prst="rect">
            <a:avLst/>
          </a:prstGeom>
          <a:noFill/>
        </p:spPr>
        <p:txBody>
          <a:bodyPr>
            <a:noAutofit/>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The leading opinions on shark fin soup consumption are deterrents to consumption. </a:t>
            </a:r>
            <a:r>
              <a:rPr lang="en-US" dirty="0"/>
              <a:t>Conservation is found to be the strongest influencer of shark fin soup (non) consumption among P12M Consumers, after respondents were shown the stimuli followed by a government ban and the awareness of animal cruelty. </a:t>
            </a:r>
          </a:p>
          <a:p>
            <a:pPr marL="171450" indent="-171450">
              <a:buFont typeface="Wingdings" panose="05000000000000000000" pitchFamily="2" charset="2"/>
              <a:buChar char="Ø"/>
            </a:pPr>
            <a:r>
              <a:rPr lang="en-US" b="1" dirty="0">
                <a:solidFill>
                  <a:srgbClr val="2C296D"/>
                </a:solidFill>
              </a:rPr>
              <a:t> These drivers suggest a sense of urgency and highlight the awareness of the consumers that shark fin soup consumption is a direct threat to sharks.</a:t>
            </a:r>
          </a:p>
          <a:p>
            <a:pPr marL="171450" indent="-171450">
              <a:buFont typeface="Wingdings" panose="05000000000000000000" pitchFamily="2" charset="2"/>
              <a:buChar char="Ø"/>
            </a:pPr>
            <a:r>
              <a:rPr lang="en-US" b="1" dirty="0">
                <a:solidFill>
                  <a:srgbClr val="2C296D"/>
                </a:solidFill>
              </a:rPr>
              <a:t> It suggests that actions need to be taken to save sharks from extinction, mostly from the government (i.e., a ban) or by the consumers themselves (i.e., use a substitute in a set dinner/banquet, stop eating).</a:t>
            </a:r>
          </a:p>
          <a:p>
            <a:endParaRPr lang="en-US" sz="300" dirty="0"/>
          </a:p>
          <a:p>
            <a:r>
              <a:rPr lang="en-US" b="1" dirty="0"/>
              <a:t>But some ingrained drivers of consumption remain: </a:t>
            </a:r>
            <a:r>
              <a:rPr lang="en-US" dirty="0"/>
              <a:t>the leading drivers are related to </a:t>
            </a:r>
            <a:r>
              <a:rPr lang="en-US" b="1" dirty="0"/>
              <a:t>social pressure</a:t>
            </a:r>
            <a:r>
              <a:rPr lang="en-US" dirty="0"/>
              <a:t> (i.e., tradition, please the elders, I prefer not to eat but don’t want to be embarrassed) and to the </a:t>
            </a:r>
            <a:r>
              <a:rPr lang="en-US" b="1" dirty="0"/>
              <a:t>uniqueness </a:t>
            </a:r>
            <a:r>
              <a:rPr lang="en-US" dirty="0"/>
              <a:t>of shark fin soup, particularly its </a:t>
            </a:r>
            <a:r>
              <a:rPr lang="en-US" b="1" dirty="0"/>
              <a:t>taste and quality</a:t>
            </a:r>
            <a:r>
              <a:rPr lang="en-US" dirty="0"/>
              <a:t>, and also the </a:t>
            </a:r>
            <a:r>
              <a:rPr lang="en-US" b="1" dirty="0"/>
              <a:t>role of luxury/ status</a:t>
            </a:r>
            <a:r>
              <a:rPr lang="en-US" dirty="0"/>
              <a:t> (with Diehard consumers). </a:t>
            </a:r>
            <a:r>
              <a:rPr lang="en-US" b="1" dirty="0"/>
              <a:t>Health-related drivers</a:t>
            </a:r>
            <a:r>
              <a:rPr lang="en-US" dirty="0"/>
              <a:t> (i.e., cures skin conditions) also </a:t>
            </a:r>
            <a:r>
              <a:rPr lang="en-US" b="1" dirty="0"/>
              <a:t>play their part in Mainland China</a:t>
            </a:r>
            <a:r>
              <a:rPr lang="en-US" dirty="0"/>
              <a:t>, though less so in the other markets.</a:t>
            </a:r>
          </a:p>
          <a:p>
            <a:pPr marL="171450" indent="-171450">
              <a:buFont typeface="Wingdings" panose="05000000000000000000" pitchFamily="2" charset="2"/>
              <a:buChar char="Ø"/>
            </a:pPr>
            <a:r>
              <a:rPr lang="en-US" b="1" dirty="0">
                <a:solidFill>
                  <a:srgbClr val="2C296D"/>
                </a:solidFill>
              </a:rPr>
              <a:t> The belief that serving shark fin soup is part of the Chinese tradition and that it is a sign of respect is a major driver of the passive consumption of shark fin soup. </a:t>
            </a:r>
          </a:p>
          <a:p>
            <a:pPr marL="171450" indent="-171450">
              <a:buFont typeface="Wingdings" panose="05000000000000000000" pitchFamily="2" charset="2"/>
              <a:buChar char="Ø"/>
            </a:pPr>
            <a:r>
              <a:rPr lang="en-US" b="1" dirty="0">
                <a:solidFill>
                  <a:srgbClr val="2C296D"/>
                </a:solidFill>
              </a:rPr>
              <a:t> Active consumption is mostly driven by the uniqueness of shark fin soup, especially taste and quality, as well as luxury/ status. </a:t>
            </a:r>
            <a:endParaRPr lang="en-US" altLang="en-US" dirty="0"/>
          </a:p>
          <a:p>
            <a:pPr marL="285750" indent="-285750">
              <a:buClr>
                <a:srgbClr val="293870"/>
              </a:buClr>
              <a:buFont typeface="Arial" panose="020B0604020202020204" pitchFamily="34" charset="0"/>
              <a:buChar char="•"/>
            </a:pPr>
            <a:endParaRPr lang="en-US" altLang="en-US" dirty="0"/>
          </a:p>
        </p:txBody>
      </p:sp>
    </p:spTree>
    <p:extLst>
      <p:ext uri="{BB962C8B-B14F-4D97-AF65-F5344CB8AC3E}">
        <p14:creationId xmlns:p14="http://schemas.microsoft.com/office/powerpoint/2010/main" val="34008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2">
                                            <p:txEl>
                                              <p:pRg st="4" end="4"/>
                                            </p:txEl>
                                          </p:spTgt>
                                        </p:tgtEl>
                                        <p:attrNameLst>
                                          <p:attrName>style.visibility</p:attrName>
                                        </p:attrNameLst>
                                      </p:cBhvr>
                                      <p:to>
                                        <p:strVal val="visible"/>
                                      </p:to>
                                    </p:set>
                                    <p:animEffect transition="in" filter="fade">
                                      <p:cBhvr>
                                        <p:cTn id="15" dur="1000"/>
                                        <p:tgtEl>
                                          <p:spTgt spid="42">
                                            <p:txEl>
                                              <p:pRg st="4" end="4"/>
                                            </p:txEl>
                                          </p:spTgt>
                                        </p:tgtEl>
                                      </p:cBhvr>
                                    </p:animEffect>
                                    <p:anim calcmode="lin" valueType="num">
                                      <p:cBhvr>
                                        <p:cTn id="16" dur="100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42">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xEl>
                                              <p:pRg st="5" end="5"/>
                                            </p:txEl>
                                          </p:spTgt>
                                        </p:tgtEl>
                                        <p:attrNameLst>
                                          <p:attrName>style.visibility</p:attrName>
                                        </p:attrNameLst>
                                      </p:cBhvr>
                                      <p:to>
                                        <p:strVal val="visible"/>
                                      </p:to>
                                    </p:set>
                                    <p:animEffect transition="in" filter="fade">
                                      <p:cBhvr>
                                        <p:cTn id="20" dur="1000"/>
                                        <p:tgtEl>
                                          <p:spTgt spid="42">
                                            <p:txEl>
                                              <p:pRg st="5" end="5"/>
                                            </p:txEl>
                                          </p:spTgt>
                                        </p:tgtEl>
                                      </p:cBhvr>
                                    </p:animEffect>
                                    <p:anim calcmode="lin" valueType="num">
                                      <p:cBhvr>
                                        <p:cTn id="21" dur="1000" fill="hold"/>
                                        <p:tgtEl>
                                          <p:spTgt spid="4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42">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2">
                                            <p:txEl>
                                              <p:pRg st="6" end="6"/>
                                            </p:txEl>
                                          </p:spTgt>
                                        </p:tgtEl>
                                        <p:attrNameLst>
                                          <p:attrName>style.visibility</p:attrName>
                                        </p:attrNameLst>
                                      </p:cBhvr>
                                      <p:to>
                                        <p:strVal val="visible"/>
                                      </p:to>
                                    </p:set>
                                    <p:animEffect transition="in" filter="fade">
                                      <p:cBhvr>
                                        <p:cTn id="25" dur="1000"/>
                                        <p:tgtEl>
                                          <p:spTgt spid="42">
                                            <p:txEl>
                                              <p:pRg st="6" end="6"/>
                                            </p:txEl>
                                          </p:spTgt>
                                        </p:tgtEl>
                                      </p:cBhvr>
                                    </p:animEffect>
                                    <p:anim calcmode="lin" valueType="num">
                                      <p:cBhvr>
                                        <p:cTn id="26" dur="1000" fill="hold"/>
                                        <p:tgtEl>
                                          <p:spTgt spid="4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4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8617894" y="4686300"/>
            <a:ext cx="526106" cy="2308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E"/>
                </a:solidFill>
                <a:effectLst/>
                <a:uLnTx/>
                <a:uFillTx/>
                <a:latin typeface="Helvetica Neue"/>
                <a:ea typeface="+mn-ea"/>
                <a:cs typeface="+mn-cs"/>
              </a:rPr>
              <a:t>© AFP</a:t>
            </a:r>
          </a:p>
        </p:txBody>
      </p:sp>
      <p:sp>
        <p:nvSpPr>
          <p:cNvPr id="6" name="Text Placeholder 3">
            <a:extLst>
              <a:ext uri="{FF2B5EF4-FFF2-40B4-BE49-F238E27FC236}">
                <a16:creationId xmlns:a16="http://schemas.microsoft.com/office/drawing/2014/main" id="{5D7ACC27-A760-1B4F-9556-122A1DBE5781}"/>
              </a:ext>
            </a:extLst>
          </p:cNvPr>
          <p:cNvSpPr txBox="1">
            <a:spLocks/>
          </p:cNvSpPr>
          <p:nvPr/>
        </p:nvSpPr>
        <p:spPr>
          <a:xfrm>
            <a:off x="881872" y="2705100"/>
            <a:ext cx="7728728" cy="1655763"/>
          </a:xfrm>
          <a:prstGeom prst="rect">
            <a:avLst/>
          </a:prstGeom>
          <a:solidFill>
            <a:schemeClr val="tx2">
              <a:alpha val="0"/>
            </a:schemeClr>
          </a:solidFill>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b="1" dirty="0">
                <a:solidFill>
                  <a:schemeClr val="bg1"/>
                </a:solidFill>
              </a:rPr>
              <a:t>HOW [TO CHANGE]: Test of Concept Messages and Communication </a:t>
            </a:r>
          </a:p>
        </p:txBody>
      </p:sp>
    </p:spTree>
    <p:extLst>
      <p:ext uri="{BB962C8B-B14F-4D97-AF65-F5344CB8AC3E}">
        <p14:creationId xmlns:p14="http://schemas.microsoft.com/office/powerpoint/2010/main" val="799635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4842-9A39-4B4B-B7A1-BEAB5F87D136}"/>
              </a:ext>
            </a:extLst>
          </p:cNvPr>
          <p:cNvSpPr>
            <a:spLocks noGrp="1"/>
          </p:cNvSpPr>
          <p:nvPr>
            <p:ph type="title"/>
          </p:nvPr>
        </p:nvSpPr>
        <p:spPr/>
        <p:txBody>
          <a:bodyPr>
            <a:normAutofit/>
          </a:bodyPr>
          <a:lstStyle/>
          <a:p>
            <a:r>
              <a:rPr lang="en-US" sz="2200" dirty="0"/>
              <a:t>Introduction to the Section: Stimuli Offered in the Survey </a:t>
            </a:r>
          </a:p>
        </p:txBody>
      </p:sp>
      <p:sp>
        <p:nvSpPr>
          <p:cNvPr id="4" name="Content Placeholder 5">
            <a:extLst>
              <a:ext uri="{FF2B5EF4-FFF2-40B4-BE49-F238E27FC236}">
                <a16:creationId xmlns:a16="http://schemas.microsoft.com/office/drawing/2014/main" id="{15F63D96-E936-4879-854E-EA818DAC0CDC}"/>
              </a:ext>
            </a:extLst>
          </p:cNvPr>
          <p:cNvSpPr txBox="1">
            <a:spLocks/>
          </p:cNvSpPr>
          <p:nvPr/>
        </p:nvSpPr>
        <p:spPr>
          <a:xfrm>
            <a:off x="533400" y="944116"/>
            <a:ext cx="8077200" cy="4504184"/>
          </a:xfrm>
          <a:prstGeom prst="rect">
            <a:avLst/>
          </a:prstGeom>
          <a:noFill/>
        </p:spPr>
        <p:txBody>
          <a:bodyPr>
            <a:noAutofit/>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en-US" b="1" dirty="0"/>
          </a:p>
          <a:p>
            <a:pPr marL="285750" indent="-285750">
              <a:buFont typeface="Wingdings" panose="05000000000000000000" pitchFamily="2" charset="2"/>
              <a:buChar char="Ø"/>
            </a:pPr>
            <a:r>
              <a:rPr lang="en-US" altLang="en-US" sz="1600" dirty="0"/>
              <a:t>The stimuli / pictures on the following slide were only shown to the respondents at the last part of the questionnaire. </a:t>
            </a:r>
          </a:p>
          <a:p>
            <a:pPr marL="171450" indent="-171450">
              <a:buFont typeface="Wingdings" panose="05000000000000000000" pitchFamily="2" charset="2"/>
              <a:buChar char="Ø"/>
            </a:pPr>
            <a:endParaRPr lang="en-US" altLang="en-US" sz="1000" dirty="0"/>
          </a:p>
          <a:p>
            <a:pPr marL="285750" indent="-285750">
              <a:buFont typeface="Wingdings" panose="05000000000000000000" pitchFamily="2" charset="2"/>
              <a:buChar char="Ø"/>
            </a:pPr>
            <a:r>
              <a:rPr lang="en-US" altLang="en-US" sz="1600" dirty="0"/>
              <a:t>So prior them answering them questions on shark fin soup consumption, on attitude, knowledge and behavior, they had not yet seen the photo’s, the stimuli and the text on the following page.</a:t>
            </a:r>
          </a:p>
          <a:p>
            <a:pPr marL="171450" indent="-171450">
              <a:buFont typeface="Wingdings" panose="05000000000000000000" pitchFamily="2" charset="2"/>
              <a:buChar char="Ø"/>
            </a:pPr>
            <a:endParaRPr lang="en-US" altLang="en-US" sz="1000" dirty="0"/>
          </a:p>
          <a:p>
            <a:pPr marL="285750" indent="-285750">
              <a:buFont typeface="Wingdings" panose="05000000000000000000" pitchFamily="2" charset="2"/>
              <a:buChar char="Ø"/>
            </a:pPr>
            <a:r>
              <a:rPr lang="en-US" altLang="en-US" sz="1600" dirty="0"/>
              <a:t>Pictures were shown at the message testing, as we wanted to test the messages as they appear in real life: in adds, in social media.</a:t>
            </a:r>
          </a:p>
          <a:p>
            <a:pPr marL="171450" indent="-171450">
              <a:buFont typeface="Wingdings" panose="05000000000000000000" pitchFamily="2" charset="2"/>
              <a:buChar char="Ø"/>
            </a:pPr>
            <a:endParaRPr lang="en-US" altLang="en-US" sz="1000" dirty="0"/>
          </a:p>
          <a:p>
            <a:pPr marL="285750" indent="-285750">
              <a:buFont typeface="Wingdings" panose="05000000000000000000" pitchFamily="2" charset="2"/>
              <a:buChar char="Ø"/>
            </a:pPr>
            <a:r>
              <a:rPr lang="en-US" altLang="en-US" sz="1600" dirty="0"/>
              <a:t>These pictures likely influenced the results, but that would (a) happen in real life and (b) the very purpose is to influence consumers.</a:t>
            </a:r>
          </a:p>
          <a:p>
            <a:pPr marL="171450" indent="-171450">
              <a:buFont typeface="Wingdings" panose="05000000000000000000" pitchFamily="2" charset="2"/>
              <a:buChar char="Ø"/>
            </a:pPr>
            <a:endParaRPr lang="en-US" altLang="en-US" sz="1000" dirty="0"/>
          </a:p>
          <a:p>
            <a:pPr marL="285750" indent="-285750">
              <a:buFont typeface="Wingdings" panose="05000000000000000000" pitchFamily="2" charset="2"/>
              <a:buChar char="Ø"/>
            </a:pPr>
            <a:r>
              <a:rPr lang="en-US" altLang="en-US" sz="1600" dirty="0"/>
              <a:t>To what extent it changes behavior is never 1 on 1 to be proofed, but our research suggests that it has a strong impact. </a:t>
            </a:r>
          </a:p>
        </p:txBody>
      </p:sp>
    </p:spTree>
    <p:extLst>
      <p:ext uri="{BB962C8B-B14F-4D97-AF65-F5344CB8AC3E}">
        <p14:creationId xmlns:p14="http://schemas.microsoft.com/office/powerpoint/2010/main" val="509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4842-9A39-4B4B-B7A1-BEAB5F87D136}"/>
              </a:ext>
            </a:extLst>
          </p:cNvPr>
          <p:cNvSpPr>
            <a:spLocks noGrp="1"/>
          </p:cNvSpPr>
          <p:nvPr>
            <p:ph type="title"/>
          </p:nvPr>
        </p:nvSpPr>
        <p:spPr/>
        <p:txBody>
          <a:bodyPr>
            <a:normAutofit/>
          </a:bodyPr>
          <a:lstStyle/>
          <a:p>
            <a:r>
              <a:rPr lang="en-US" sz="2200" dirty="0"/>
              <a:t>Stimuli Offered in the Survey </a:t>
            </a:r>
          </a:p>
        </p:txBody>
      </p:sp>
      <p:pic>
        <p:nvPicPr>
          <p:cNvPr id="7" name="Picture 6"/>
          <p:cNvPicPr>
            <a:picLocks noChangeAspect="1"/>
          </p:cNvPicPr>
          <p:nvPr/>
        </p:nvPicPr>
        <p:blipFill>
          <a:blip r:embed="rId2"/>
          <a:stretch>
            <a:fillRect/>
          </a:stretch>
        </p:blipFill>
        <p:spPr>
          <a:xfrm>
            <a:off x="609600" y="1181100"/>
            <a:ext cx="7179732" cy="4038600"/>
          </a:xfrm>
          <a:prstGeom prst="rect">
            <a:avLst/>
          </a:prstGeom>
        </p:spPr>
      </p:pic>
    </p:spTree>
    <p:extLst>
      <p:ext uri="{BB962C8B-B14F-4D97-AF65-F5344CB8AC3E}">
        <p14:creationId xmlns:p14="http://schemas.microsoft.com/office/powerpoint/2010/main" val="198127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 Placeholder 4"/>
          <p:cNvSpPr txBox="1">
            <a:spLocks/>
          </p:cNvSpPr>
          <p:nvPr/>
        </p:nvSpPr>
        <p:spPr>
          <a:xfrm>
            <a:off x="4421678" y="1472170"/>
            <a:ext cx="4146029" cy="349059"/>
          </a:xfrm>
          <a:prstGeom prst="rect">
            <a:avLst/>
          </a:prstGeom>
          <a:ln>
            <a:noFill/>
          </a:ln>
        </p:spPr>
        <p:txBody>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tabLst>
                <a:tab pos="4800600" algn="l"/>
              </a:tabLst>
            </a:pPr>
            <a:r>
              <a:rPr lang="en-US" altLang="zh-TW" b="1" dirty="0">
                <a:solidFill>
                  <a:srgbClr val="000000"/>
                </a:solidFill>
              </a:rPr>
              <a:t>Preferred Messages</a:t>
            </a:r>
            <a:r>
              <a:rPr lang="zh-TW" altLang="en-US" b="1" dirty="0">
                <a:solidFill>
                  <a:srgbClr val="000000"/>
                </a:solidFill>
              </a:rPr>
              <a:t> </a:t>
            </a:r>
            <a:r>
              <a:rPr lang="en-US" altLang="zh-TW" b="1" dirty="0">
                <a:solidFill>
                  <a:srgbClr val="000000"/>
                </a:solidFill>
              </a:rPr>
              <a:t>(Summary</a:t>
            </a:r>
            <a:r>
              <a:rPr lang="zh-TW" altLang="en-US" b="1" dirty="0">
                <a:solidFill>
                  <a:srgbClr val="000000"/>
                </a:solidFill>
              </a:rPr>
              <a:t> </a:t>
            </a:r>
            <a:r>
              <a:rPr lang="en-US" altLang="zh-TW" b="1" dirty="0">
                <a:solidFill>
                  <a:srgbClr val="000000"/>
                </a:solidFill>
              </a:rPr>
              <a:t>of</a:t>
            </a:r>
            <a:r>
              <a:rPr lang="zh-TW" altLang="en-US" b="1" dirty="0">
                <a:solidFill>
                  <a:srgbClr val="000000"/>
                </a:solidFill>
              </a:rPr>
              <a:t> </a:t>
            </a:r>
            <a:r>
              <a:rPr lang="en-US" altLang="zh-TW" b="1" dirty="0">
                <a:solidFill>
                  <a:srgbClr val="000000"/>
                </a:solidFill>
              </a:rPr>
              <a:t>Rank</a:t>
            </a:r>
            <a:r>
              <a:rPr lang="zh-TW" altLang="en-US" b="1" dirty="0">
                <a:solidFill>
                  <a:srgbClr val="000000"/>
                </a:solidFill>
              </a:rPr>
              <a:t> </a:t>
            </a:r>
            <a:r>
              <a:rPr lang="en-US" altLang="zh-TW" b="1" dirty="0">
                <a:solidFill>
                  <a:srgbClr val="000000"/>
                </a:solidFill>
              </a:rPr>
              <a:t>1)</a:t>
            </a:r>
            <a:r>
              <a:rPr lang="zh-TW" altLang="en-US" b="1" dirty="0">
                <a:solidFill>
                  <a:srgbClr val="000000"/>
                </a:solidFill>
              </a:rPr>
              <a:t> </a:t>
            </a:r>
            <a:r>
              <a:rPr lang="en-US" b="1" dirty="0">
                <a:solidFill>
                  <a:srgbClr val="000000"/>
                </a:solidFill>
              </a:rPr>
              <a:t>(%)</a:t>
            </a:r>
          </a:p>
        </p:txBody>
      </p:sp>
      <p:sp>
        <p:nvSpPr>
          <p:cNvPr id="46" name="Rectangle 45">
            <a:extLst>
              <a:ext uri="{FF2B5EF4-FFF2-40B4-BE49-F238E27FC236}">
                <a16:creationId xmlns:a16="http://schemas.microsoft.com/office/drawing/2014/main" id="{1DB1A612-5520-054E-B22C-2BFAE96FB7DB}"/>
              </a:ext>
            </a:extLst>
          </p:cNvPr>
          <p:cNvSpPr/>
          <p:nvPr/>
        </p:nvSpPr>
        <p:spPr>
          <a:xfrm>
            <a:off x="1" y="-10310"/>
            <a:ext cx="3232636" cy="5763410"/>
          </a:xfrm>
          <a:prstGeom prst="rect">
            <a:avLst/>
          </a:prstGeom>
          <a:solidFill>
            <a:srgbClr val="BECCD3">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0" name="Text Placeholder 4">
            <a:extLst>
              <a:ext uri="{FF2B5EF4-FFF2-40B4-BE49-F238E27FC236}">
                <a16:creationId xmlns:a16="http://schemas.microsoft.com/office/drawing/2014/main" id="{2BFEC6EF-F6D6-434C-878A-99ACE55183B4}"/>
              </a:ext>
            </a:extLst>
          </p:cNvPr>
          <p:cNvSpPr txBox="1">
            <a:spLocks/>
          </p:cNvSpPr>
          <p:nvPr/>
        </p:nvSpPr>
        <p:spPr>
          <a:xfrm>
            <a:off x="304800" y="106319"/>
            <a:ext cx="1752600" cy="347129"/>
          </a:xfrm>
          <a:prstGeom prst="rect">
            <a:avLst/>
          </a:prstGeom>
          <a:ln>
            <a:noFill/>
          </a:ln>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4800600" algn="l"/>
              </a:tabLst>
            </a:pPr>
            <a:r>
              <a:rPr lang="en-US" altLang="zh-TW" sz="1200" b="1" dirty="0">
                <a:solidFill>
                  <a:schemeClr val="accent6">
                    <a:lumMod val="50000"/>
                  </a:schemeClr>
                </a:solidFill>
                <a:latin typeface="+mn-lt"/>
                <a:ea typeface="+mj-ea"/>
                <a:cs typeface="Franklin Gothic Medium Cond" charset="0"/>
              </a:rPr>
              <a:t>Legend: Messages</a:t>
            </a:r>
            <a:endParaRPr lang="en-US" sz="1200" b="1" dirty="0">
              <a:solidFill>
                <a:schemeClr val="accent6">
                  <a:lumMod val="50000"/>
                </a:schemeClr>
              </a:solidFill>
              <a:latin typeface="+mn-lt"/>
              <a:ea typeface="+mj-ea"/>
              <a:cs typeface="Franklin Gothic Medium Cond" charset="0"/>
            </a:endParaRPr>
          </a:p>
        </p:txBody>
      </p:sp>
      <p:sp>
        <p:nvSpPr>
          <p:cNvPr id="104" name="Rectangle 103">
            <a:extLst>
              <a:ext uri="{FF2B5EF4-FFF2-40B4-BE49-F238E27FC236}">
                <a16:creationId xmlns:a16="http://schemas.microsoft.com/office/drawing/2014/main" id="{5857EC88-9750-0444-93B8-3F6D1D4F2876}"/>
              </a:ext>
            </a:extLst>
          </p:cNvPr>
          <p:cNvSpPr/>
          <p:nvPr/>
        </p:nvSpPr>
        <p:spPr>
          <a:xfrm>
            <a:off x="410300" y="1520024"/>
            <a:ext cx="176954" cy="585691"/>
          </a:xfrm>
          <a:prstGeom prst="rect">
            <a:avLst/>
          </a:prstGeom>
          <a:solidFill>
            <a:srgbClr val="152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Cond" charset="0"/>
              <a:ea typeface="Franklin Gothic Medium Cond" charset="0"/>
              <a:cs typeface="Franklin Gothic Medium Cond" charset="0"/>
            </a:endParaRPr>
          </a:p>
        </p:txBody>
      </p:sp>
      <p:sp>
        <p:nvSpPr>
          <p:cNvPr id="106" name="Text Placeholder 4">
            <a:extLst>
              <a:ext uri="{FF2B5EF4-FFF2-40B4-BE49-F238E27FC236}">
                <a16:creationId xmlns:a16="http://schemas.microsoft.com/office/drawing/2014/main" id="{FCCDABA6-3BF2-CA47-A22D-EF7DA517A43F}"/>
              </a:ext>
            </a:extLst>
          </p:cNvPr>
          <p:cNvSpPr txBox="1">
            <a:spLocks/>
          </p:cNvSpPr>
          <p:nvPr/>
        </p:nvSpPr>
        <p:spPr>
          <a:xfrm>
            <a:off x="585712" y="1485900"/>
            <a:ext cx="2614688" cy="692728"/>
          </a:xfrm>
          <a:prstGeom prst="rect">
            <a:avLst/>
          </a:prstGeom>
          <a:ln>
            <a:noFill/>
          </a:ln>
        </p:spPr>
        <p:txBody>
          <a:bodyPr anchor="t"/>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tabLst>
                <a:tab pos="4800600" algn="l"/>
              </a:tabLst>
            </a:pPr>
            <a:r>
              <a:rPr lang="en-US" altLang="zh-TW" sz="900" b="1" dirty="0">
                <a:solidFill>
                  <a:srgbClr val="000000"/>
                </a:solidFill>
                <a:latin typeface="Franklin Gothic Book" panose="020B0503020102020204"/>
              </a:rPr>
              <a:t>Animal</a:t>
            </a:r>
            <a:r>
              <a:rPr lang="zh-TW" altLang="en-US" sz="900" b="1" dirty="0">
                <a:solidFill>
                  <a:srgbClr val="000000"/>
                </a:solidFill>
                <a:latin typeface="Franklin Gothic Book" panose="020B0503020102020204"/>
              </a:rPr>
              <a:t> </a:t>
            </a:r>
            <a:r>
              <a:rPr lang="en-US" altLang="zh-TW" sz="900" b="1" dirty="0">
                <a:solidFill>
                  <a:srgbClr val="000000"/>
                </a:solidFill>
                <a:latin typeface="Franklin Gothic Book" panose="020B0503020102020204"/>
              </a:rPr>
              <a:t>cruelty</a:t>
            </a:r>
          </a:p>
          <a:p>
            <a:pPr algn="just">
              <a:spcBef>
                <a:spcPts val="0"/>
              </a:spcBef>
              <a:tabLst>
                <a:tab pos="4800600" algn="l"/>
              </a:tabLst>
            </a:pPr>
            <a:r>
              <a:rPr lang="en-US" altLang="zh-TW" sz="730" dirty="0">
                <a:solidFill>
                  <a:srgbClr val="000000"/>
                </a:solidFill>
                <a:latin typeface="Franklin Gothic Book" panose="020B0503020102020204"/>
              </a:rPr>
              <a:t>Expensive fin soups are made of shark fins. During fishery activities, in order to stockpile the most shark fins, sharks are often captured, finned and abandoned. Sharks without fins cannot swim in the sea and will bleed to death.</a:t>
            </a:r>
            <a:r>
              <a:rPr lang="zh-TW" altLang="en-US" sz="730" dirty="0">
                <a:solidFill>
                  <a:srgbClr val="000000"/>
                </a:solidFill>
                <a:latin typeface="Franklin Gothic Book" panose="020B0503020102020204"/>
              </a:rPr>
              <a:t> </a:t>
            </a:r>
            <a:endParaRPr lang="en-US" sz="730" dirty="0">
              <a:solidFill>
                <a:srgbClr val="000000"/>
              </a:solidFill>
              <a:latin typeface="Franklin Gothic Book" panose="020B0503020102020204"/>
            </a:endParaRPr>
          </a:p>
        </p:txBody>
      </p:sp>
      <p:sp>
        <p:nvSpPr>
          <p:cNvPr id="107" name="Rectangle 106">
            <a:extLst>
              <a:ext uri="{FF2B5EF4-FFF2-40B4-BE49-F238E27FC236}">
                <a16:creationId xmlns:a16="http://schemas.microsoft.com/office/drawing/2014/main" id="{195E9C33-4E28-DA4D-9058-C4E684469222}"/>
              </a:ext>
            </a:extLst>
          </p:cNvPr>
          <p:cNvSpPr/>
          <p:nvPr/>
        </p:nvSpPr>
        <p:spPr>
          <a:xfrm>
            <a:off x="410300" y="3198004"/>
            <a:ext cx="175165" cy="6911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Cond" charset="0"/>
              <a:ea typeface="Franklin Gothic Medium Cond" charset="0"/>
              <a:cs typeface="Franklin Gothic Medium Cond" charset="0"/>
            </a:endParaRPr>
          </a:p>
        </p:txBody>
      </p:sp>
      <p:sp>
        <p:nvSpPr>
          <p:cNvPr id="110" name="Rectangle 109">
            <a:extLst>
              <a:ext uri="{FF2B5EF4-FFF2-40B4-BE49-F238E27FC236}">
                <a16:creationId xmlns:a16="http://schemas.microsoft.com/office/drawing/2014/main" id="{6C2FE77C-13BD-AB42-9D14-94C8BB877948}"/>
              </a:ext>
            </a:extLst>
          </p:cNvPr>
          <p:cNvSpPr/>
          <p:nvPr/>
        </p:nvSpPr>
        <p:spPr>
          <a:xfrm>
            <a:off x="410300" y="2215333"/>
            <a:ext cx="171579" cy="887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Franklin Gothic Medium Cond" charset="0"/>
              <a:ea typeface="Franklin Gothic Medium Cond" charset="0"/>
              <a:cs typeface="Franklin Gothic Medium Cond" charset="0"/>
            </a:endParaRPr>
          </a:p>
        </p:txBody>
      </p:sp>
      <p:sp>
        <p:nvSpPr>
          <p:cNvPr id="113" name="Rectangle 112">
            <a:extLst>
              <a:ext uri="{FF2B5EF4-FFF2-40B4-BE49-F238E27FC236}">
                <a16:creationId xmlns:a16="http://schemas.microsoft.com/office/drawing/2014/main" id="{B99969C9-8148-D342-BD90-A6DCE41B3A29}"/>
              </a:ext>
            </a:extLst>
          </p:cNvPr>
          <p:cNvSpPr/>
          <p:nvPr/>
        </p:nvSpPr>
        <p:spPr>
          <a:xfrm>
            <a:off x="411784" y="4003074"/>
            <a:ext cx="170095" cy="600931"/>
          </a:xfrm>
          <a:prstGeom prst="rect">
            <a:avLst/>
          </a:prstGeom>
          <a:solidFill>
            <a:srgbClr val="C9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Cond" charset="0"/>
              <a:ea typeface="Franklin Gothic Medium Cond" charset="0"/>
              <a:cs typeface="Franklin Gothic Medium Cond" charset="0"/>
            </a:endParaRPr>
          </a:p>
        </p:txBody>
      </p:sp>
      <p:sp>
        <p:nvSpPr>
          <p:cNvPr id="116" name="Rectangle 115">
            <a:extLst>
              <a:ext uri="{FF2B5EF4-FFF2-40B4-BE49-F238E27FC236}">
                <a16:creationId xmlns:a16="http://schemas.microsoft.com/office/drawing/2014/main" id="{97DFD5B1-09C1-104F-9726-8F385A121BE7}"/>
              </a:ext>
            </a:extLst>
          </p:cNvPr>
          <p:cNvSpPr/>
          <p:nvPr/>
        </p:nvSpPr>
        <p:spPr>
          <a:xfrm>
            <a:off x="410547" y="541370"/>
            <a:ext cx="171579" cy="8871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Cond" charset="0"/>
              <a:ea typeface="Franklin Gothic Medium Cond" charset="0"/>
              <a:cs typeface="Franklin Gothic Medium Cond" charset="0"/>
            </a:endParaRPr>
          </a:p>
        </p:txBody>
      </p:sp>
      <p:sp>
        <p:nvSpPr>
          <p:cNvPr id="119" name="Rectangle 118">
            <a:extLst>
              <a:ext uri="{FF2B5EF4-FFF2-40B4-BE49-F238E27FC236}">
                <a16:creationId xmlns:a16="http://schemas.microsoft.com/office/drawing/2014/main" id="{2FD801F8-264F-DD4F-9366-0C9DCDA7CCC4}"/>
              </a:ext>
            </a:extLst>
          </p:cNvPr>
          <p:cNvSpPr/>
          <p:nvPr/>
        </p:nvSpPr>
        <p:spPr>
          <a:xfrm>
            <a:off x="410547" y="4723514"/>
            <a:ext cx="176954" cy="60093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Cond" charset="0"/>
              <a:ea typeface="Franklin Gothic Medium Cond" charset="0"/>
              <a:cs typeface="Franklin Gothic Medium Cond" charset="0"/>
            </a:endParaRPr>
          </a:p>
        </p:txBody>
      </p:sp>
      <p:sp>
        <p:nvSpPr>
          <p:cNvPr id="27" name="Text Placeholder 4">
            <a:extLst>
              <a:ext uri="{FF2B5EF4-FFF2-40B4-BE49-F238E27FC236}">
                <a16:creationId xmlns:a16="http://schemas.microsoft.com/office/drawing/2014/main" id="{FCCDABA6-3BF2-CA47-A22D-EF7DA517A43F}"/>
              </a:ext>
            </a:extLst>
          </p:cNvPr>
          <p:cNvSpPr txBox="1">
            <a:spLocks/>
          </p:cNvSpPr>
          <p:nvPr/>
        </p:nvSpPr>
        <p:spPr>
          <a:xfrm>
            <a:off x="585465" y="3138977"/>
            <a:ext cx="2614688" cy="750218"/>
          </a:xfrm>
          <a:prstGeom prst="rect">
            <a:avLst/>
          </a:prstGeom>
          <a:ln>
            <a:noFill/>
          </a:ln>
        </p:spPr>
        <p:txBody>
          <a:bodyPr anchor="t"/>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tabLst>
                <a:tab pos="4800600" algn="l"/>
              </a:tabLst>
            </a:pPr>
            <a:r>
              <a:rPr lang="en-US" altLang="zh-TW" sz="900" b="1" dirty="0">
                <a:solidFill>
                  <a:srgbClr val="000000"/>
                </a:solidFill>
                <a:latin typeface="Franklin Gothic Book" panose="020B0503020102020204"/>
              </a:rPr>
              <a:t>Illegality/extinction</a:t>
            </a:r>
          </a:p>
          <a:p>
            <a:pPr algn="just">
              <a:spcBef>
                <a:spcPts val="0"/>
              </a:spcBef>
              <a:tabLst>
                <a:tab pos="4800600" algn="l"/>
              </a:tabLst>
            </a:pPr>
            <a:r>
              <a:rPr lang="en-US" altLang="zh-TW" sz="730" dirty="0">
                <a:solidFill>
                  <a:srgbClr val="000000"/>
                </a:solidFill>
                <a:latin typeface="Franklin Gothic Book" panose="020B0503020102020204"/>
              </a:rPr>
              <a:t>Shark fin soup is widely consumed in wedding banquet as a high-end dish. Consumption of shark fin soup drives illegal fishing, which leads to dramatic drop of shark population and unsustainable species reproduction. Do not let your wedding day become the end of sharks.</a:t>
            </a:r>
          </a:p>
        </p:txBody>
      </p:sp>
      <p:sp>
        <p:nvSpPr>
          <p:cNvPr id="28" name="Text Placeholder 4">
            <a:extLst>
              <a:ext uri="{FF2B5EF4-FFF2-40B4-BE49-F238E27FC236}">
                <a16:creationId xmlns:a16="http://schemas.microsoft.com/office/drawing/2014/main" id="{FCCDABA6-3BF2-CA47-A22D-EF7DA517A43F}"/>
              </a:ext>
            </a:extLst>
          </p:cNvPr>
          <p:cNvSpPr txBox="1">
            <a:spLocks/>
          </p:cNvSpPr>
          <p:nvPr/>
        </p:nvSpPr>
        <p:spPr>
          <a:xfrm>
            <a:off x="581879" y="2171700"/>
            <a:ext cx="2614688" cy="982671"/>
          </a:xfrm>
          <a:prstGeom prst="rect">
            <a:avLst/>
          </a:prstGeom>
          <a:ln>
            <a:noFill/>
          </a:ln>
        </p:spPr>
        <p:txBody>
          <a:bodyPr anchor="t"/>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tabLst>
                <a:tab pos="4800600" algn="l"/>
              </a:tabLst>
            </a:pPr>
            <a:r>
              <a:rPr lang="en-US" altLang="zh-TW" sz="900" b="1" dirty="0">
                <a:solidFill>
                  <a:srgbClr val="000000"/>
                </a:solidFill>
                <a:latin typeface="Franklin Gothic Book" panose="020B0503020102020204"/>
              </a:rPr>
              <a:t>Health</a:t>
            </a:r>
          </a:p>
          <a:p>
            <a:pPr algn="just">
              <a:spcBef>
                <a:spcPts val="0"/>
              </a:spcBef>
              <a:tabLst>
                <a:tab pos="4800600" algn="l"/>
              </a:tabLst>
            </a:pPr>
            <a:r>
              <a:rPr lang="en-US" altLang="zh-TW" sz="730" dirty="0">
                <a:solidFill>
                  <a:srgbClr val="000000"/>
                </a:solidFill>
                <a:latin typeface="Franklin Gothic Book" panose="020B0503020102020204"/>
              </a:rPr>
              <a:t>There is no scientific evidence that shark fins can be used to treat any medical condition. On the contrary, sharks contain high level of mercury and other neurotoxins. Exposure to mercury </a:t>
            </a:r>
            <a:r>
              <a:rPr lang="en-US" sz="730" dirty="0"/>
              <a:t>–</a:t>
            </a:r>
            <a:r>
              <a:rPr lang="en-US" altLang="zh-TW" sz="730" dirty="0">
                <a:solidFill>
                  <a:srgbClr val="000000"/>
                </a:solidFill>
                <a:latin typeface="Franklin Gothic Book" panose="020B0503020102020204"/>
              </a:rPr>
              <a:t> even small amounts </a:t>
            </a:r>
            <a:r>
              <a:rPr lang="en-US" sz="730" dirty="0"/>
              <a:t>–</a:t>
            </a:r>
            <a:r>
              <a:rPr lang="en-US" altLang="zh-TW" sz="730" dirty="0">
                <a:solidFill>
                  <a:srgbClr val="000000"/>
                </a:solidFill>
                <a:latin typeface="Franklin Gothic Book" panose="020B0503020102020204"/>
              </a:rPr>
              <a:t> may cause serious health problems. Cooking does not eliminate mercury. In many countries, it is advised that pregnant women and children should avoid eating shark.</a:t>
            </a:r>
          </a:p>
        </p:txBody>
      </p:sp>
      <p:sp>
        <p:nvSpPr>
          <p:cNvPr id="30" name="Text Placeholder 4">
            <a:extLst>
              <a:ext uri="{FF2B5EF4-FFF2-40B4-BE49-F238E27FC236}">
                <a16:creationId xmlns:a16="http://schemas.microsoft.com/office/drawing/2014/main" id="{FCCDABA6-3BF2-CA47-A22D-EF7DA517A43F}"/>
              </a:ext>
            </a:extLst>
          </p:cNvPr>
          <p:cNvSpPr txBox="1">
            <a:spLocks/>
          </p:cNvSpPr>
          <p:nvPr/>
        </p:nvSpPr>
        <p:spPr>
          <a:xfrm>
            <a:off x="581879" y="3924300"/>
            <a:ext cx="2614688" cy="982671"/>
          </a:xfrm>
          <a:prstGeom prst="rect">
            <a:avLst/>
          </a:prstGeom>
          <a:ln>
            <a:noFill/>
          </a:ln>
        </p:spPr>
        <p:txBody>
          <a:bodyPr anchor="t"/>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tabLst>
                <a:tab pos="4800600" algn="l"/>
              </a:tabLst>
            </a:pPr>
            <a:r>
              <a:rPr lang="en-US" altLang="zh-TW" sz="900" b="1" dirty="0">
                <a:solidFill>
                  <a:srgbClr val="000000"/>
                </a:solidFill>
                <a:latin typeface="Franklin Gothic Book" panose="020B0503020102020204"/>
              </a:rPr>
              <a:t>Luxury/status</a:t>
            </a:r>
          </a:p>
          <a:p>
            <a:pPr algn="just">
              <a:spcBef>
                <a:spcPts val="0"/>
              </a:spcBef>
              <a:tabLst>
                <a:tab pos="4800600" algn="l"/>
              </a:tabLst>
            </a:pPr>
            <a:r>
              <a:rPr lang="en-US" altLang="zh-TW" sz="730" dirty="0">
                <a:solidFill>
                  <a:srgbClr val="000000"/>
                </a:solidFill>
                <a:latin typeface="Franklin Gothic Book" panose="020B0503020102020204"/>
              </a:rPr>
              <a:t>While including shark fin soup in a banquet seems to be a luxurious choice, it’s an old-fashioned way to show people your respect and status. Nowadays, people respect those who are conscious on the environmental impact of their consumption.</a:t>
            </a:r>
          </a:p>
        </p:txBody>
      </p:sp>
      <p:sp>
        <p:nvSpPr>
          <p:cNvPr id="31" name="Text Placeholder 4">
            <a:extLst>
              <a:ext uri="{FF2B5EF4-FFF2-40B4-BE49-F238E27FC236}">
                <a16:creationId xmlns:a16="http://schemas.microsoft.com/office/drawing/2014/main" id="{FCCDABA6-3BF2-CA47-A22D-EF7DA517A43F}"/>
              </a:ext>
            </a:extLst>
          </p:cNvPr>
          <p:cNvSpPr txBox="1">
            <a:spLocks/>
          </p:cNvSpPr>
          <p:nvPr/>
        </p:nvSpPr>
        <p:spPr>
          <a:xfrm>
            <a:off x="582126" y="503229"/>
            <a:ext cx="2614688" cy="982671"/>
          </a:xfrm>
          <a:prstGeom prst="rect">
            <a:avLst/>
          </a:prstGeom>
          <a:ln>
            <a:noFill/>
          </a:ln>
        </p:spPr>
        <p:txBody>
          <a:bodyPr anchor="t"/>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tabLst>
                <a:tab pos="4800600" algn="l"/>
              </a:tabLst>
            </a:pPr>
            <a:r>
              <a:rPr lang="en-US" altLang="zh-TW" sz="900" b="1" dirty="0">
                <a:solidFill>
                  <a:srgbClr val="000000"/>
                </a:solidFill>
                <a:latin typeface="Franklin Gothic Book" panose="020B0503020102020204"/>
              </a:rPr>
              <a:t>Extinction</a:t>
            </a:r>
          </a:p>
          <a:p>
            <a:pPr algn="just">
              <a:spcBef>
                <a:spcPts val="0"/>
              </a:spcBef>
              <a:tabLst>
                <a:tab pos="4800600" algn="l"/>
              </a:tabLst>
            </a:pPr>
            <a:r>
              <a:rPr lang="en-US" altLang="zh-TW" sz="730" dirty="0">
                <a:solidFill>
                  <a:srgbClr val="000000"/>
                </a:solidFill>
                <a:latin typeface="Franklin Gothic Book" panose="020B0503020102020204"/>
              </a:rPr>
              <a:t>An estimated 100 million sharks are killed every year with fins from up to 73 million used for shark fin soup, primarily to supply the markets in Asia. And 94.9 percent of shark species cannot maintain population stability if the harvest continues. The consumption of shark fins could lead to the extinction of sharks which have lived on this planet for over 400 million years. </a:t>
            </a:r>
          </a:p>
        </p:txBody>
      </p:sp>
      <p:sp>
        <p:nvSpPr>
          <p:cNvPr id="32" name="Text Placeholder 4">
            <a:extLst>
              <a:ext uri="{FF2B5EF4-FFF2-40B4-BE49-F238E27FC236}">
                <a16:creationId xmlns:a16="http://schemas.microsoft.com/office/drawing/2014/main" id="{FCCDABA6-3BF2-CA47-A22D-EF7DA517A43F}"/>
              </a:ext>
            </a:extLst>
          </p:cNvPr>
          <p:cNvSpPr txBox="1">
            <a:spLocks/>
          </p:cNvSpPr>
          <p:nvPr/>
        </p:nvSpPr>
        <p:spPr>
          <a:xfrm>
            <a:off x="582126" y="4686300"/>
            <a:ext cx="2614688" cy="638145"/>
          </a:xfrm>
          <a:prstGeom prst="rect">
            <a:avLst/>
          </a:prstGeom>
          <a:ln>
            <a:noFill/>
          </a:ln>
        </p:spPr>
        <p:txBody>
          <a:bodyPr anchor="t"/>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0"/>
              </a:spcBef>
              <a:tabLst>
                <a:tab pos="4800600" algn="l"/>
              </a:tabLst>
            </a:pPr>
            <a:r>
              <a:rPr lang="en-US" altLang="zh-TW" sz="900" b="1" dirty="0">
                <a:solidFill>
                  <a:srgbClr val="000000"/>
                </a:solidFill>
                <a:latin typeface="Franklin Gothic Book" panose="020B0503020102020204"/>
              </a:rPr>
              <a:t>Law [for China only]</a:t>
            </a:r>
          </a:p>
          <a:p>
            <a:pPr algn="just">
              <a:spcBef>
                <a:spcPts val="0"/>
              </a:spcBef>
              <a:tabLst>
                <a:tab pos="4800600" algn="l"/>
              </a:tabLst>
            </a:pPr>
            <a:r>
              <a:rPr lang="en-US" altLang="zh-TW" sz="730" dirty="0">
                <a:solidFill>
                  <a:srgbClr val="000000"/>
                </a:solidFill>
                <a:latin typeface="Franklin Gothic Book" panose="020B0503020102020204"/>
              </a:rPr>
              <a:t>The Chinese government has banned consumption of shark fin dishes in official banquets since 2012. Even if we are not government officials, we’d like to follow this ban because it is the right thing to do. </a:t>
            </a:r>
          </a:p>
        </p:txBody>
      </p:sp>
      <p:sp>
        <p:nvSpPr>
          <p:cNvPr id="34" name="Title 1"/>
          <p:cNvSpPr txBox="1">
            <a:spLocks/>
          </p:cNvSpPr>
          <p:nvPr/>
        </p:nvSpPr>
        <p:spPr>
          <a:xfrm>
            <a:off x="3343504" y="49188"/>
            <a:ext cx="5267096" cy="9525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CA" sz="2400" b="1" kern="1200" dirty="0">
                <a:solidFill>
                  <a:schemeClr val="tx1"/>
                </a:solidFill>
                <a:latin typeface="Franklin Gothic Book"/>
                <a:ea typeface="+mj-ea"/>
                <a:cs typeface="+mj-cs"/>
                <a:sym typeface="Franklin Gothic Book"/>
              </a:defRPr>
            </a:lvl1pPr>
          </a:lstStyle>
          <a:p>
            <a:r>
              <a:rPr lang="en-US" sz="2200" dirty="0"/>
              <a:t>Ranking of Preferred Messages</a:t>
            </a:r>
          </a:p>
        </p:txBody>
      </p:sp>
      <p:graphicFrame>
        <p:nvGraphicFramePr>
          <p:cNvPr id="170" name="Table 169"/>
          <p:cNvGraphicFramePr>
            <a:graphicFrameLocks noGrp="1"/>
          </p:cNvGraphicFramePr>
          <p:nvPr>
            <p:extLst/>
          </p:nvPr>
        </p:nvGraphicFramePr>
        <p:xfrm>
          <a:off x="3352800" y="2095500"/>
          <a:ext cx="1020762" cy="3276600"/>
        </p:xfrm>
        <a:graphic>
          <a:graphicData uri="http://schemas.openxmlformats.org/drawingml/2006/table">
            <a:tbl>
              <a:tblPr>
                <a:tableStyleId>{5C22544A-7EE6-4342-B048-85BDC9FD1C3A}</a:tableStyleId>
              </a:tblPr>
              <a:tblGrid>
                <a:gridCol w="1020762">
                  <a:extLst>
                    <a:ext uri="{9D8B030D-6E8A-4147-A177-3AD203B41FA5}">
                      <a16:colId xmlns:a16="http://schemas.microsoft.com/office/drawing/2014/main" val="20000"/>
                    </a:ext>
                  </a:extLst>
                </a:gridCol>
              </a:tblGrid>
              <a:tr h="819150">
                <a:tc>
                  <a:txBody>
                    <a:bodyPr/>
                    <a:lstStyle/>
                    <a:p>
                      <a:pPr algn="r" fontAlgn="b"/>
                      <a:r>
                        <a:rPr lang="en-US" sz="1200" b="0" i="0" u="none" strike="noStrike" dirty="0">
                          <a:solidFill>
                            <a:srgbClr val="000000"/>
                          </a:solidFill>
                          <a:effectLst/>
                          <a:latin typeface="Calibri" panose="020F0502020204030204" pitchFamily="34" charset="0"/>
                        </a:rPr>
                        <a:t>Mainland China</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19150">
                <a:tc>
                  <a:txBody>
                    <a:bodyPr/>
                    <a:lstStyle/>
                    <a:p>
                      <a:pPr algn="r" fontAlgn="b"/>
                      <a:r>
                        <a:rPr lang="en-US" sz="1200" b="0" i="0" u="none" strike="noStrike" dirty="0">
                          <a:solidFill>
                            <a:srgbClr val="000000"/>
                          </a:solidFill>
                          <a:effectLst/>
                          <a:latin typeface="Calibri" panose="020F0502020204030204" pitchFamily="34" charset="0"/>
                        </a:rPr>
                        <a:t>Hong Kong, SAR</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9150">
                <a:tc>
                  <a:txBody>
                    <a:bodyPr/>
                    <a:lstStyle/>
                    <a:p>
                      <a:pPr algn="r" fontAlgn="b"/>
                      <a:r>
                        <a:rPr lang="en-US" sz="1200" b="0" i="0" u="none" strike="noStrike" dirty="0">
                          <a:solidFill>
                            <a:srgbClr val="000000"/>
                          </a:solidFill>
                          <a:effectLst/>
                          <a:latin typeface="Calibri" panose="020F0502020204030204" pitchFamily="34" charset="0"/>
                        </a:rPr>
                        <a:t>Taiwan (POC)</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9150">
                <a:tc>
                  <a:txBody>
                    <a:bodyPr/>
                    <a:lstStyle/>
                    <a:p>
                      <a:pPr algn="r" fontAlgn="b"/>
                      <a:r>
                        <a:rPr lang="en-US" sz="1200" b="0" i="0" u="none" strike="noStrike" dirty="0">
                          <a:solidFill>
                            <a:srgbClr val="000000"/>
                          </a:solidFill>
                          <a:effectLst/>
                          <a:latin typeface="Calibri" panose="020F0502020204030204" pitchFamily="34" charset="0"/>
                        </a:rPr>
                        <a:t>Singapore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71" name="Object 3"/>
          <p:cNvGraphicFramePr>
            <a:graphicFrameLocks/>
          </p:cNvGraphicFramePr>
          <p:nvPr>
            <p:extLst/>
          </p:nvPr>
        </p:nvGraphicFramePr>
        <p:xfrm>
          <a:off x="4246793" y="1485900"/>
          <a:ext cx="4495801" cy="3428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658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Graphic spid="171"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188"/>
            <a:ext cx="8399929" cy="952500"/>
          </a:xfrm>
        </p:spPr>
        <p:txBody>
          <a:bodyPr>
            <a:normAutofit/>
          </a:bodyPr>
          <a:lstStyle/>
          <a:p>
            <a:r>
              <a:rPr lang="en-US" sz="2200" dirty="0"/>
              <a:t>Communication and Messages on Shark Protection</a:t>
            </a:r>
          </a:p>
        </p:txBody>
      </p:sp>
      <p:sp>
        <p:nvSpPr>
          <p:cNvPr id="5" name="Rectangle 4"/>
          <p:cNvSpPr/>
          <p:nvPr/>
        </p:nvSpPr>
        <p:spPr>
          <a:xfrm>
            <a:off x="533400" y="1316114"/>
            <a:ext cx="3276600" cy="392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rgbClr val="000000"/>
              </a:solidFill>
            </a:endParaRPr>
          </a:p>
          <a:p>
            <a:pPr lvl="0"/>
            <a:r>
              <a:rPr lang="en-US" sz="1200" dirty="0">
                <a:solidFill>
                  <a:srgbClr val="000000"/>
                </a:solidFill>
              </a:rPr>
              <a:t>Among the past 12 months consumers, the message on </a:t>
            </a:r>
            <a:r>
              <a:rPr lang="en-US" sz="1200" b="1" dirty="0">
                <a:solidFill>
                  <a:srgbClr val="000000"/>
                </a:solidFill>
              </a:rPr>
              <a:t>Extinction </a:t>
            </a:r>
            <a:r>
              <a:rPr lang="en-US" sz="1200" dirty="0">
                <a:solidFill>
                  <a:srgbClr val="000000"/>
                </a:solidFill>
              </a:rPr>
              <a:t>is most ranked as the </a:t>
            </a:r>
            <a:r>
              <a:rPr lang="en-US" sz="1200" b="1" dirty="0">
                <a:solidFill>
                  <a:srgbClr val="000000"/>
                </a:solidFill>
              </a:rPr>
              <a:t>preferred message </a:t>
            </a:r>
            <a:r>
              <a:rPr lang="en-US" sz="1200" dirty="0">
                <a:solidFill>
                  <a:srgbClr val="000000"/>
                </a:solidFill>
              </a:rPr>
              <a:t>out of the (limited list) of options provided</a:t>
            </a:r>
            <a:r>
              <a:rPr lang="en-US" sz="1200" b="1" dirty="0">
                <a:solidFill>
                  <a:srgbClr val="000000"/>
                </a:solidFill>
              </a:rPr>
              <a:t> </a:t>
            </a:r>
            <a:r>
              <a:rPr lang="en-US" sz="1200" dirty="0">
                <a:solidFill>
                  <a:srgbClr val="000000"/>
                </a:solidFill>
              </a:rPr>
              <a:t>in all markets. </a:t>
            </a: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200" dirty="0">
              <a:solidFill>
                <a:srgbClr val="000000"/>
              </a:solidFill>
            </a:endParaRPr>
          </a:p>
          <a:p>
            <a:pPr lvl="0"/>
            <a:r>
              <a:rPr lang="en-US" sz="1200" dirty="0">
                <a:solidFill>
                  <a:srgbClr val="000000"/>
                </a:solidFill>
              </a:rPr>
              <a:t>% Ranked as Top 1 message:</a:t>
            </a:r>
          </a:p>
          <a:p>
            <a:pPr lvl="0"/>
            <a:endParaRPr lang="en-US" sz="1300" b="1" dirty="0">
              <a:solidFill>
                <a:srgbClr val="2C296D"/>
              </a:solidFill>
            </a:endParaRPr>
          </a:p>
        </p:txBody>
      </p:sp>
      <p:graphicFrame>
        <p:nvGraphicFramePr>
          <p:cNvPr id="6" name="Table 5"/>
          <p:cNvGraphicFramePr>
            <a:graphicFrameLocks noGrp="1"/>
          </p:cNvGraphicFramePr>
          <p:nvPr>
            <p:extLst/>
          </p:nvPr>
        </p:nvGraphicFramePr>
        <p:xfrm>
          <a:off x="533396" y="2375792"/>
          <a:ext cx="3276604" cy="1624708"/>
        </p:xfrm>
        <a:graphic>
          <a:graphicData uri="http://schemas.openxmlformats.org/drawingml/2006/table">
            <a:tbl>
              <a:tblPr>
                <a:tableStyleId>{2D5ABB26-0587-4C30-8999-92F81FD0307C}</a:tableStyleId>
              </a:tblPr>
              <a:tblGrid>
                <a:gridCol w="3276604">
                  <a:extLst>
                    <a:ext uri="{9D8B030D-6E8A-4147-A177-3AD203B41FA5}">
                      <a16:colId xmlns:a16="http://schemas.microsoft.com/office/drawing/2014/main" val="20000"/>
                    </a:ext>
                  </a:extLst>
                </a:gridCol>
              </a:tblGrid>
              <a:tr h="1624708">
                <a:tc>
                  <a:txBody>
                    <a:bodyPr/>
                    <a:lstStyle/>
                    <a:p>
                      <a:pPr marL="0" marR="0" algn="l" defTabSz="914400" rtl="0" eaLnBrk="1" fontAlgn="b" latinLnBrk="0" hangingPunct="1">
                        <a:lnSpc>
                          <a:spcPct val="115000"/>
                        </a:lnSpc>
                        <a:spcBef>
                          <a:spcPts val="0"/>
                        </a:spcBef>
                        <a:spcAft>
                          <a:spcPts val="0"/>
                        </a:spcAft>
                      </a:pPr>
                      <a:r>
                        <a:rPr lang="en-US" sz="1100" b="0" i="0" u="none" strike="noStrike" kern="1200" dirty="0">
                          <a:solidFill>
                            <a:schemeClr val="bg1"/>
                          </a:solidFill>
                          <a:effectLst/>
                          <a:latin typeface="Franklin Gothic Book" charset="0"/>
                          <a:ea typeface="Franklin Gothic Book" charset="0"/>
                          <a:cs typeface="Franklin Gothic Book" charset="0"/>
                        </a:rPr>
                        <a:t>An estimated 100 million sharks are killed every year with fins from up to 73 million used for shark fin soup, primarily to supply the markets in Asia. And 94.9 percent of shark species cannot maintain population stability if the harvest continues. The consumption of shark fins could lead to the extinction of sharks which have lived on this planet for over 400 million years.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2C296D"/>
                    </a:solidFill>
                  </a:tcPr>
                </a:tc>
                <a:extLst>
                  <a:ext uri="{0D108BD9-81ED-4DB2-BD59-A6C34878D82A}">
                    <a16:rowId xmlns:a16="http://schemas.microsoft.com/office/drawing/2014/main" val="10000"/>
                  </a:ext>
                </a:extLst>
              </a:tr>
            </a:tbl>
          </a:graphicData>
        </a:graphic>
      </p:graphicFrame>
      <p:sp>
        <p:nvSpPr>
          <p:cNvPr id="34" name="Rectangle 33"/>
          <p:cNvSpPr/>
          <p:nvPr/>
        </p:nvSpPr>
        <p:spPr>
          <a:xfrm>
            <a:off x="532309" y="4286067"/>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2">
                    <a:lumMod val="50000"/>
                  </a:schemeClr>
                </a:solidFill>
              </a:rPr>
              <a:t>Hong Kong		30%</a:t>
            </a:r>
          </a:p>
        </p:txBody>
      </p:sp>
      <p:sp>
        <p:nvSpPr>
          <p:cNvPr id="35" name="Rectangle 34"/>
          <p:cNvSpPr/>
          <p:nvPr/>
        </p:nvSpPr>
        <p:spPr>
          <a:xfrm>
            <a:off x="532309" y="5100359"/>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4">
                    <a:lumMod val="75000"/>
                  </a:schemeClr>
                </a:solidFill>
              </a:rPr>
              <a:t>Singapore </a:t>
            </a:r>
            <a:r>
              <a:rPr lang="en-GB" sz="1400" b="1" dirty="0">
                <a:solidFill>
                  <a:srgbClr val="C00000"/>
                </a:solidFill>
              </a:rPr>
              <a:t>		</a:t>
            </a:r>
            <a:r>
              <a:rPr lang="en-GB" sz="1400" b="1" dirty="0">
                <a:solidFill>
                  <a:schemeClr val="accent4">
                    <a:lumMod val="75000"/>
                  </a:schemeClr>
                </a:solidFill>
              </a:rPr>
              <a:t>33%</a:t>
            </a:r>
          </a:p>
        </p:txBody>
      </p:sp>
      <p:sp>
        <p:nvSpPr>
          <p:cNvPr id="36" name="Rectangle 35"/>
          <p:cNvSpPr/>
          <p:nvPr/>
        </p:nvSpPr>
        <p:spPr>
          <a:xfrm>
            <a:off x="532312" y="4820599"/>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C00000"/>
                </a:solidFill>
              </a:rPr>
              <a:t>Mainland China 	34%</a:t>
            </a:r>
          </a:p>
        </p:txBody>
      </p:sp>
      <p:sp>
        <p:nvSpPr>
          <p:cNvPr id="37" name="Rectangle 36"/>
          <p:cNvSpPr/>
          <p:nvPr/>
        </p:nvSpPr>
        <p:spPr>
          <a:xfrm>
            <a:off x="532310" y="4560339"/>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1">
                    <a:lumMod val="75000"/>
                  </a:schemeClr>
                </a:solidFill>
              </a:rPr>
              <a:t>Taiwan	 	36%</a:t>
            </a:r>
          </a:p>
        </p:txBody>
      </p:sp>
      <p:sp>
        <p:nvSpPr>
          <p:cNvPr id="3" name="Rectangle 2">
            <a:extLst>
              <a:ext uri="{FF2B5EF4-FFF2-40B4-BE49-F238E27FC236}">
                <a16:creationId xmlns:a16="http://schemas.microsoft.com/office/drawing/2014/main" id="{4DB157DF-0134-6A4F-821D-C7C4EB9910A0}"/>
              </a:ext>
            </a:extLst>
          </p:cNvPr>
          <p:cNvSpPr/>
          <p:nvPr/>
        </p:nvSpPr>
        <p:spPr>
          <a:xfrm>
            <a:off x="532309" y="1028700"/>
            <a:ext cx="3318030" cy="369332"/>
          </a:xfrm>
          <a:prstGeom prst="rect">
            <a:avLst/>
          </a:prstGeom>
          <a:solidFill>
            <a:srgbClr val="2C296D"/>
          </a:solidFill>
        </p:spPr>
        <p:txBody>
          <a:bodyPr wrap="square">
            <a:spAutoFit/>
          </a:bodyPr>
          <a:lstStyle/>
          <a:p>
            <a:pPr lvl="0" algn="ctr"/>
            <a:r>
              <a:rPr lang="en-US" b="1" dirty="0">
                <a:solidFill>
                  <a:schemeClr val="bg1"/>
                </a:solidFill>
              </a:rPr>
              <a:t>Preferred Message </a:t>
            </a:r>
            <a:endParaRPr lang="en-US" sz="1600" dirty="0">
              <a:solidFill>
                <a:schemeClr val="bg1"/>
              </a:solidFill>
            </a:endParaRPr>
          </a:p>
        </p:txBody>
      </p:sp>
      <p:sp>
        <p:nvSpPr>
          <p:cNvPr id="18" name="Rectangle 17">
            <a:extLst>
              <a:ext uri="{FF2B5EF4-FFF2-40B4-BE49-F238E27FC236}">
                <a16:creationId xmlns:a16="http://schemas.microsoft.com/office/drawing/2014/main" id="{81C5FE87-B49A-2041-8178-FA4CDF776E1A}"/>
              </a:ext>
            </a:extLst>
          </p:cNvPr>
          <p:cNvSpPr/>
          <p:nvPr/>
        </p:nvSpPr>
        <p:spPr>
          <a:xfrm>
            <a:off x="4760261" y="1316114"/>
            <a:ext cx="3276600" cy="392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rgbClr val="000000"/>
              </a:solidFill>
            </a:endParaRPr>
          </a:p>
          <a:p>
            <a:r>
              <a:rPr lang="en-US" sz="1200" dirty="0">
                <a:solidFill>
                  <a:srgbClr val="000000"/>
                </a:solidFill>
              </a:rPr>
              <a:t>Among the past 12 months consumers, the message on </a:t>
            </a:r>
            <a:r>
              <a:rPr lang="en-US" sz="1200" b="1" dirty="0">
                <a:solidFill>
                  <a:srgbClr val="000000"/>
                </a:solidFill>
              </a:rPr>
              <a:t>Animal Cruelty </a:t>
            </a:r>
            <a:r>
              <a:rPr lang="en-US" sz="1200" dirty="0">
                <a:solidFill>
                  <a:srgbClr val="000000"/>
                </a:solidFill>
              </a:rPr>
              <a:t>gets the 2</a:t>
            </a:r>
            <a:r>
              <a:rPr lang="en-US" sz="1200" baseline="30000" dirty="0">
                <a:solidFill>
                  <a:srgbClr val="000000"/>
                </a:solidFill>
              </a:rPr>
              <a:t>nd</a:t>
            </a:r>
            <a:r>
              <a:rPr lang="en-US" sz="1200" dirty="0">
                <a:solidFill>
                  <a:srgbClr val="000000"/>
                </a:solidFill>
              </a:rPr>
              <a:t> best score as the </a:t>
            </a:r>
            <a:r>
              <a:rPr lang="en-US" sz="1200" b="1" dirty="0">
                <a:solidFill>
                  <a:srgbClr val="000000"/>
                </a:solidFill>
              </a:rPr>
              <a:t>preferred message</a:t>
            </a:r>
            <a:r>
              <a:rPr lang="en-US" sz="1200" dirty="0">
                <a:solidFill>
                  <a:srgbClr val="000000"/>
                </a:solidFill>
              </a:rPr>
              <a:t> out of the options provided in all markets.</a:t>
            </a:r>
          </a:p>
          <a:p>
            <a:endParaRPr lang="en-US" sz="1300" b="1" dirty="0">
              <a:solidFill>
                <a:srgbClr val="000000"/>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300" b="1" dirty="0">
              <a:solidFill>
                <a:srgbClr val="2C296D"/>
              </a:solidFill>
            </a:endParaRPr>
          </a:p>
          <a:p>
            <a:pPr lvl="0"/>
            <a:endParaRPr lang="en-US" sz="1200" dirty="0">
              <a:solidFill>
                <a:srgbClr val="000000"/>
              </a:solidFill>
            </a:endParaRPr>
          </a:p>
          <a:p>
            <a:pPr lvl="0"/>
            <a:r>
              <a:rPr lang="en-US" sz="1200" dirty="0">
                <a:solidFill>
                  <a:srgbClr val="000000"/>
                </a:solidFill>
              </a:rPr>
              <a:t>% Ranked as Top 1 message:</a:t>
            </a:r>
          </a:p>
          <a:p>
            <a:pPr lvl="0"/>
            <a:endParaRPr lang="en-US" sz="1300" b="1" dirty="0">
              <a:solidFill>
                <a:srgbClr val="2C296D"/>
              </a:solidFill>
            </a:endParaRPr>
          </a:p>
        </p:txBody>
      </p:sp>
      <p:graphicFrame>
        <p:nvGraphicFramePr>
          <p:cNvPr id="19" name="Table 18">
            <a:extLst>
              <a:ext uri="{FF2B5EF4-FFF2-40B4-BE49-F238E27FC236}">
                <a16:creationId xmlns:a16="http://schemas.microsoft.com/office/drawing/2014/main" id="{5D4D4CE1-50E2-7742-9897-9A604B7F8266}"/>
              </a:ext>
            </a:extLst>
          </p:cNvPr>
          <p:cNvGraphicFramePr>
            <a:graphicFrameLocks noGrp="1"/>
          </p:cNvGraphicFramePr>
          <p:nvPr>
            <p:extLst/>
          </p:nvPr>
        </p:nvGraphicFramePr>
        <p:xfrm>
          <a:off x="4760257" y="2391468"/>
          <a:ext cx="3276604" cy="1329200"/>
        </p:xfrm>
        <a:graphic>
          <a:graphicData uri="http://schemas.openxmlformats.org/drawingml/2006/table">
            <a:tbl>
              <a:tblPr>
                <a:tableStyleId>{2D5ABB26-0587-4C30-8999-92F81FD0307C}</a:tableStyleId>
              </a:tblPr>
              <a:tblGrid>
                <a:gridCol w="3276604">
                  <a:extLst>
                    <a:ext uri="{9D8B030D-6E8A-4147-A177-3AD203B41FA5}">
                      <a16:colId xmlns:a16="http://schemas.microsoft.com/office/drawing/2014/main" val="20000"/>
                    </a:ext>
                  </a:extLst>
                </a:gridCol>
              </a:tblGrid>
              <a:tr h="1329200">
                <a:tc>
                  <a:txBody>
                    <a:bodyPr/>
                    <a:lstStyle/>
                    <a:p>
                      <a:r>
                        <a:rPr lang="en-US" sz="1200" b="0" dirty="0">
                          <a:solidFill>
                            <a:schemeClr val="bg1"/>
                          </a:solidFill>
                        </a:rPr>
                        <a:t>Expensive fin soups are made of shark fins. During fishery activities, in order to stockpile the most shark fins, sharks are often captured, finned and abandoned. Sharks without fins cannot swim in the sea and will bleed to death.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7A823"/>
                    </a:solidFill>
                  </a:tcPr>
                </a:tc>
                <a:extLst>
                  <a:ext uri="{0D108BD9-81ED-4DB2-BD59-A6C34878D82A}">
                    <a16:rowId xmlns:a16="http://schemas.microsoft.com/office/drawing/2014/main" val="10000"/>
                  </a:ext>
                </a:extLst>
              </a:tr>
            </a:tbl>
          </a:graphicData>
        </a:graphic>
      </p:graphicFrame>
      <p:sp>
        <p:nvSpPr>
          <p:cNvPr id="20" name="Rectangle 19">
            <a:extLst>
              <a:ext uri="{FF2B5EF4-FFF2-40B4-BE49-F238E27FC236}">
                <a16:creationId xmlns:a16="http://schemas.microsoft.com/office/drawing/2014/main" id="{981E3C2C-D808-2D42-9559-093C3BA01EEC}"/>
              </a:ext>
            </a:extLst>
          </p:cNvPr>
          <p:cNvSpPr/>
          <p:nvPr/>
        </p:nvSpPr>
        <p:spPr>
          <a:xfrm>
            <a:off x="4759170" y="4260267"/>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2">
                    <a:lumMod val="50000"/>
                  </a:schemeClr>
                </a:solidFill>
              </a:rPr>
              <a:t>Hong Kong		</a:t>
            </a:r>
            <a:r>
              <a:rPr lang="en-US" altLang="zh-Hant" sz="1400" b="1" dirty="0">
                <a:solidFill>
                  <a:schemeClr val="tx2">
                    <a:lumMod val="50000"/>
                  </a:schemeClr>
                </a:solidFill>
              </a:rPr>
              <a:t>21</a:t>
            </a:r>
            <a:r>
              <a:rPr lang="en-GB" sz="1400" b="1" dirty="0">
                <a:solidFill>
                  <a:schemeClr val="tx2">
                    <a:lumMod val="50000"/>
                  </a:schemeClr>
                </a:solidFill>
              </a:rPr>
              <a:t>%</a:t>
            </a:r>
          </a:p>
        </p:txBody>
      </p:sp>
      <p:sp>
        <p:nvSpPr>
          <p:cNvPr id="21" name="Rectangle 20">
            <a:extLst>
              <a:ext uri="{FF2B5EF4-FFF2-40B4-BE49-F238E27FC236}">
                <a16:creationId xmlns:a16="http://schemas.microsoft.com/office/drawing/2014/main" id="{727ADFCD-74C0-FC4F-A5C7-75F5368A2566}"/>
              </a:ext>
            </a:extLst>
          </p:cNvPr>
          <p:cNvSpPr/>
          <p:nvPr/>
        </p:nvSpPr>
        <p:spPr>
          <a:xfrm>
            <a:off x="4759170" y="5100359"/>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4">
                    <a:lumMod val="75000"/>
                  </a:schemeClr>
                </a:solidFill>
              </a:rPr>
              <a:t>Singapore</a:t>
            </a:r>
            <a:r>
              <a:rPr lang="en-GB" sz="1400" b="1" dirty="0">
                <a:solidFill>
                  <a:srgbClr val="C00000"/>
                </a:solidFill>
              </a:rPr>
              <a:t>	</a:t>
            </a:r>
            <a:r>
              <a:rPr lang="en-GB" sz="1400" b="1" dirty="0">
                <a:solidFill>
                  <a:schemeClr val="accent4">
                    <a:lumMod val="75000"/>
                  </a:schemeClr>
                </a:solidFill>
              </a:rPr>
              <a:t>	</a:t>
            </a:r>
            <a:r>
              <a:rPr lang="en-US" altLang="zh-Hant" sz="1400" b="1" dirty="0">
                <a:solidFill>
                  <a:schemeClr val="accent4">
                    <a:lumMod val="75000"/>
                  </a:schemeClr>
                </a:solidFill>
              </a:rPr>
              <a:t>21</a:t>
            </a:r>
            <a:r>
              <a:rPr lang="en-GB" sz="1400" b="1" dirty="0">
                <a:solidFill>
                  <a:schemeClr val="accent4">
                    <a:lumMod val="75000"/>
                  </a:schemeClr>
                </a:solidFill>
              </a:rPr>
              <a:t>%</a:t>
            </a:r>
          </a:p>
        </p:txBody>
      </p:sp>
      <p:sp>
        <p:nvSpPr>
          <p:cNvPr id="22" name="Rectangle 21">
            <a:extLst>
              <a:ext uri="{FF2B5EF4-FFF2-40B4-BE49-F238E27FC236}">
                <a16:creationId xmlns:a16="http://schemas.microsoft.com/office/drawing/2014/main" id="{A6D72294-F763-E049-855E-71610C1EDED8}"/>
              </a:ext>
            </a:extLst>
          </p:cNvPr>
          <p:cNvSpPr/>
          <p:nvPr/>
        </p:nvSpPr>
        <p:spPr>
          <a:xfrm>
            <a:off x="4759173" y="4820599"/>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C00000"/>
                </a:solidFill>
              </a:rPr>
              <a:t>Mainland China 	</a:t>
            </a:r>
            <a:r>
              <a:rPr lang="en-US" altLang="zh-Hant" sz="1400" b="1" dirty="0">
                <a:solidFill>
                  <a:srgbClr val="C00000"/>
                </a:solidFill>
              </a:rPr>
              <a:t>17</a:t>
            </a:r>
            <a:r>
              <a:rPr lang="en-GB" sz="1400" b="1" dirty="0">
                <a:solidFill>
                  <a:srgbClr val="C00000"/>
                </a:solidFill>
              </a:rPr>
              <a:t>%</a:t>
            </a:r>
          </a:p>
        </p:txBody>
      </p:sp>
      <p:sp>
        <p:nvSpPr>
          <p:cNvPr id="23" name="Rectangle 22">
            <a:extLst>
              <a:ext uri="{FF2B5EF4-FFF2-40B4-BE49-F238E27FC236}">
                <a16:creationId xmlns:a16="http://schemas.microsoft.com/office/drawing/2014/main" id="{9A38BFC7-20BD-7E45-A7FC-3C20EDB7F1F2}"/>
              </a:ext>
            </a:extLst>
          </p:cNvPr>
          <p:cNvSpPr/>
          <p:nvPr/>
        </p:nvSpPr>
        <p:spPr>
          <a:xfrm>
            <a:off x="4759171" y="4534539"/>
            <a:ext cx="2515687"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accent1">
                    <a:lumMod val="75000"/>
                  </a:schemeClr>
                </a:solidFill>
              </a:rPr>
              <a:t>Taiwan	 	</a:t>
            </a:r>
            <a:r>
              <a:rPr lang="en-US" altLang="zh-Hant" sz="1400" b="1" dirty="0">
                <a:solidFill>
                  <a:schemeClr val="accent1">
                    <a:lumMod val="75000"/>
                  </a:schemeClr>
                </a:solidFill>
              </a:rPr>
              <a:t>26</a:t>
            </a:r>
            <a:r>
              <a:rPr lang="en-GB" sz="1400" b="1" dirty="0">
                <a:solidFill>
                  <a:schemeClr val="accent1">
                    <a:lumMod val="75000"/>
                  </a:schemeClr>
                </a:solidFill>
              </a:rPr>
              <a:t>%</a:t>
            </a:r>
          </a:p>
        </p:txBody>
      </p:sp>
      <p:sp>
        <p:nvSpPr>
          <p:cNvPr id="24" name="Rectangle 23">
            <a:extLst>
              <a:ext uri="{FF2B5EF4-FFF2-40B4-BE49-F238E27FC236}">
                <a16:creationId xmlns:a16="http://schemas.microsoft.com/office/drawing/2014/main" id="{774B3E8B-9FAA-DB45-AEAD-12BC9013D887}"/>
              </a:ext>
            </a:extLst>
          </p:cNvPr>
          <p:cNvSpPr/>
          <p:nvPr/>
        </p:nvSpPr>
        <p:spPr>
          <a:xfrm>
            <a:off x="4759170" y="1028700"/>
            <a:ext cx="3318030" cy="369332"/>
          </a:xfrm>
          <a:prstGeom prst="rect">
            <a:avLst/>
          </a:prstGeom>
          <a:solidFill>
            <a:srgbClr val="F7A823"/>
          </a:solidFill>
        </p:spPr>
        <p:txBody>
          <a:bodyPr wrap="square">
            <a:spAutoFit/>
          </a:bodyPr>
          <a:lstStyle/>
          <a:p>
            <a:pPr algn="ctr"/>
            <a:r>
              <a:rPr lang="en-US" b="1" dirty="0">
                <a:solidFill>
                  <a:schemeClr val="bg1"/>
                </a:solidFill>
              </a:rPr>
              <a:t>2</a:t>
            </a:r>
            <a:r>
              <a:rPr lang="en-US" b="1" baseline="30000" dirty="0">
                <a:solidFill>
                  <a:schemeClr val="bg1"/>
                </a:solidFill>
              </a:rPr>
              <a:t>nd</a:t>
            </a:r>
            <a:r>
              <a:rPr lang="en-US" b="1" dirty="0">
                <a:solidFill>
                  <a:schemeClr val="bg1"/>
                </a:solidFill>
              </a:rPr>
              <a:t> Preferred Message </a:t>
            </a:r>
            <a:endParaRPr lang="en-US" sz="1600" dirty="0">
              <a:solidFill>
                <a:schemeClr val="bg1"/>
              </a:solidFill>
            </a:endParaRPr>
          </a:p>
        </p:txBody>
      </p:sp>
      <p:sp>
        <p:nvSpPr>
          <p:cNvPr id="4" name="Rectangle 3"/>
          <p:cNvSpPr/>
          <p:nvPr/>
        </p:nvSpPr>
        <p:spPr>
          <a:xfrm>
            <a:off x="7274857" y="4031040"/>
            <a:ext cx="1749025" cy="1631216"/>
          </a:xfrm>
          <a:prstGeom prst="rect">
            <a:avLst/>
          </a:prstGeom>
          <a:solidFill>
            <a:schemeClr val="tx2">
              <a:lumMod val="20000"/>
              <a:lumOff val="80000"/>
            </a:schemeClr>
          </a:solidFill>
        </p:spPr>
        <p:txBody>
          <a:bodyPr wrap="square">
            <a:spAutoFit/>
          </a:bodyPr>
          <a:lstStyle/>
          <a:p>
            <a:r>
              <a:rPr lang="en-US" sz="1250" b="1" i="1" dirty="0">
                <a:solidFill>
                  <a:srgbClr val="000000"/>
                </a:solidFill>
              </a:rPr>
              <a:t>Note: Messages selected from a limited range. This does not necessarily mean that people will stop consuming shark fin, after hearing the preferred message.</a:t>
            </a:r>
            <a:endParaRPr lang="en-GB" sz="1250" b="1" i="1" dirty="0"/>
          </a:p>
        </p:txBody>
      </p:sp>
    </p:spTree>
    <p:extLst>
      <p:ext uri="{BB962C8B-B14F-4D97-AF65-F5344CB8AC3E}">
        <p14:creationId xmlns:p14="http://schemas.microsoft.com/office/powerpoint/2010/main" val="39427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P spid="35" grpId="0"/>
      <p:bldP spid="36" grpId="0"/>
      <p:bldP spid="37" grpId="0"/>
      <p:bldP spid="3" grpId="0" animBg="1"/>
      <p:bldP spid="18" grpId="0" animBg="1"/>
      <p:bldP spid="20" grpId="0"/>
      <p:bldP spid="21" grpId="0"/>
      <p:bldP spid="22" grpId="0"/>
      <p:bldP spid="23" grpId="0"/>
      <p:bldP spid="24"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133600" cy="5715000"/>
          </a:xfrm>
          <a:prstGeom prst="rect">
            <a:avLst/>
          </a:prstGeom>
        </p:spPr>
      </p:pic>
      <p:sp>
        <p:nvSpPr>
          <p:cNvPr id="28" name="Title 1">
            <a:extLst>
              <a:ext uri="{FF2B5EF4-FFF2-40B4-BE49-F238E27FC236}">
                <a16:creationId xmlns:a16="http://schemas.microsoft.com/office/drawing/2014/main" id="{1EA61134-2792-4F79-9A45-70BD07BC76C0}"/>
              </a:ext>
            </a:extLst>
          </p:cNvPr>
          <p:cNvSpPr>
            <a:spLocks noGrp="1"/>
          </p:cNvSpPr>
          <p:nvPr>
            <p:ph type="title"/>
          </p:nvPr>
        </p:nvSpPr>
        <p:spPr>
          <a:xfrm>
            <a:off x="2590800" y="49188"/>
            <a:ext cx="6096000" cy="952500"/>
          </a:xfrm>
        </p:spPr>
        <p:txBody>
          <a:bodyPr>
            <a:normAutofit/>
          </a:bodyPr>
          <a:lstStyle/>
          <a:p>
            <a:r>
              <a:rPr lang="en-CA" sz="2200" dirty="0"/>
              <a:t>Summing Up</a:t>
            </a:r>
          </a:p>
        </p:txBody>
      </p:sp>
      <p:sp>
        <p:nvSpPr>
          <p:cNvPr id="42" name="Content Placeholder 5">
            <a:extLst>
              <a:ext uri="{FF2B5EF4-FFF2-40B4-BE49-F238E27FC236}">
                <a16:creationId xmlns:a16="http://schemas.microsoft.com/office/drawing/2014/main" id="{F1C86619-C65C-43BD-8576-B2E71A58A34D}"/>
              </a:ext>
            </a:extLst>
          </p:cNvPr>
          <p:cNvSpPr txBox="1">
            <a:spLocks/>
          </p:cNvSpPr>
          <p:nvPr/>
        </p:nvSpPr>
        <p:spPr>
          <a:xfrm>
            <a:off x="2667000" y="791716"/>
            <a:ext cx="6019800" cy="4504184"/>
          </a:xfrm>
          <a:prstGeom prst="rect">
            <a:avLst/>
          </a:prstGeom>
          <a:noFill/>
        </p:spPr>
        <p:txBody>
          <a:bodyPr>
            <a:noAutofit/>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In </a:t>
            </a:r>
            <a:r>
              <a:rPr lang="en-US" sz="1600" b="1" dirty="0"/>
              <a:t>Campaigns support</a:t>
            </a:r>
          </a:p>
          <a:p>
            <a:r>
              <a:rPr lang="en-US" b="1" dirty="0"/>
              <a:t>In Hong Kong and Singapore, 6 in 10 of the consumers </a:t>
            </a:r>
            <a:r>
              <a:rPr lang="en-US" dirty="0"/>
              <a:t>intend to support a campaign versus over </a:t>
            </a:r>
            <a:r>
              <a:rPr lang="en-US" b="1" dirty="0"/>
              <a:t>8 in 10 in mainland China and Taiwan. </a:t>
            </a:r>
            <a:r>
              <a:rPr lang="en-US" dirty="0"/>
              <a:t>The type of support they intend to give is similar in all markets:</a:t>
            </a:r>
          </a:p>
          <a:p>
            <a:endParaRPr lang="en-US" dirty="0"/>
          </a:p>
          <a:p>
            <a:endParaRPr lang="en-US" dirty="0"/>
          </a:p>
        </p:txBody>
      </p:sp>
      <p:pic>
        <p:nvPicPr>
          <p:cNvPr id="5" name="Picture 4">
            <a:extLst>
              <a:ext uri="{FF2B5EF4-FFF2-40B4-BE49-F238E27FC236}">
                <a16:creationId xmlns:a16="http://schemas.microsoft.com/office/drawing/2014/main" id="{2D26ECD8-A14A-4C1B-8BC8-E01443831981}"/>
              </a:ext>
            </a:extLst>
          </p:cNvPr>
          <p:cNvPicPr>
            <a:picLocks noChangeAspect="1"/>
          </p:cNvPicPr>
          <p:nvPr/>
        </p:nvPicPr>
        <p:blipFill>
          <a:blip r:embed="rId3"/>
          <a:stretch>
            <a:fillRect/>
          </a:stretch>
        </p:blipFill>
        <p:spPr>
          <a:xfrm>
            <a:off x="2819904" y="2172204"/>
            <a:ext cx="609096" cy="609096"/>
          </a:xfrm>
          <a:prstGeom prst="rect">
            <a:avLst/>
          </a:prstGeom>
        </p:spPr>
      </p:pic>
      <p:sp>
        <p:nvSpPr>
          <p:cNvPr id="6" name="Rectangle 5">
            <a:extLst>
              <a:ext uri="{FF2B5EF4-FFF2-40B4-BE49-F238E27FC236}">
                <a16:creationId xmlns:a16="http://schemas.microsoft.com/office/drawing/2014/main" id="{01610332-5B22-4608-B0F1-8FD160E05339}"/>
              </a:ext>
            </a:extLst>
          </p:cNvPr>
          <p:cNvSpPr/>
          <p:nvPr/>
        </p:nvSpPr>
        <p:spPr>
          <a:xfrm>
            <a:off x="4038600" y="2212657"/>
            <a:ext cx="1600200" cy="523220"/>
          </a:xfrm>
          <a:prstGeom prst="rect">
            <a:avLst/>
          </a:prstGeom>
        </p:spPr>
        <p:txBody>
          <a:bodyPr wrap="square">
            <a:spAutoFit/>
          </a:bodyPr>
          <a:lstStyle/>
          <a:p>
            <a:pPr fontAlgn="b"/>
            <a:r>
              <a:rPr lang="en-US" sz="1400" dirty="0">
                <a:solidFill>
                  <a:srgbClr val="000000"/>
                </a:solidFill>
              </a:rPr>
              <a:t>Stop</a:t>
            </a:r>
            <a:r>
              <a:rPr lang="zh-Hant" altLang="en-US" sz="1400" dirty="0">
                <a:solidFill>
                  <a:srgbClr val="000000"/>
                </a:solidFill>
              </a:rPr>
              <a:t> </a:t>
            </a:r>
            <a:r>
              <a:rPr lang="en-US" sz="1400" dirty="0">
                <a:solidFill>
                  <a:srgbClr val="000000"/>
                </a:solidFill>
              </a:rPr>
              <a:t>consuming shark fin soup</a:t>
            </a:r>
            <a:endParaRPr lang="en-US" sz="1400" b="1" dirty="0">
              <a:solidFill>
                <a:srgbClr val="000000"/>
              </a:solidFill>
            </a:endParaRPr>
          </a:p>
        </p:txBody>
      </p:sp>
      <p:pic>
        <p:nvPicPr>
          <p:cNvPr id="7" name="Picture 6">
            <a:extLst>
              <a:ext uri="{FF2B5EF4-FFF2-40B4-BE49-F238E27FC236}">
                <a16:creationId xmlns:a16="http://schemas.microsoft.com/office/drawing/2014/main" id="{EE2CD776-447E-4744-9CAE-B26017AD20E3}"/>
              </a:ext>
            </a:extLst>
          </p:cNvPr>
          <p:cNvPicPr>
            <a:picLocks noChangeAspect="1"/>
          </p:cNvPicPr>
          <p:nvPr/>
        </p:nvPicPr>
        <p:blipFill rotWithShape="1">
          <a:blip r:embed="rId4">
            <a:clrChange>
              <a:clrFrom>
                <a:srgbClr val="FFFFFF"/>
              </a:clrFrom>
              <a:clrTo>
                <a:srgbClr val="FFFFFF">
                  <a:alpha val="0"/>
                </a:srgbClr>
              </a:clrTo>
            </a:clrChange>
            <a:duotone>
              <a:schemeClr val="accent1">
                <a:shade val="45000"/>
                <a:satMod val="135000"/>
              </a:schemeClr>
              <a:prstClr val="white"/>
            </a:duotone>
          </a:blip>
          <a:srcRect t="4918" b="13114"/>
          <a:stretch/>
        </p:blipFill>
        <p:spPr>
          <a:xfrm>
            <a:off x="2819400" y="3239004"/>
            <a:ext cx="685233" cy="609096"/>
          </a:xfrm>
          <a:prstGeom prst="rect">
            <a:avLst/>
          </a:prstGeom>
        </p:spPr>
      </p:pic>
      <p:sp>
        <p:nvSpPr>
          <p:cNvPr id="8" name="Rectangle 7">
            <a:extLst>
              <a:ext uri="{FF2B5EF4-FFF2-40B4-BE49-F238E27FC236}">
                <a16:creationId xmlns:a16="http://schemas.microsoft.com/office/drawing/2014/main" id="{455E566F-1C06-4EE5-A76A-7BEACC72EC4E}"/>
              </a:ext>
            </a:extLst>
          </p:cNvPr>
          <p:cNvSpPr/>
          <p:nvPr/>
        </p:nvSpPr>
        <p:spPr>
          <a:xfrm>
            <a:off x="4103735" y="3238500"/>
            <a:ext cx="1306465" cy="523220"/>
          </a:xfrm>
          <a:prstGeom prst="rect">
            <a:avLst/>
          </a:prstGeom>
        </p:spPr>
        <p:txBody>
          <a:bodyPr wrap="square">
            <a:spAutoFit/>
          </a:bodyPr>
          <a:lstStyle/>
          <a:p>
            <a:pPr fontAlgn="b"/>
            <a:r>
              <a:rPr lang="en-US" sz="1400" dirty="0">
                <a:solidFill>
                  <a:srgbClr val="000000"/>
                </a:solidFill>
              </a:rPr>
              <a:t>Speaking with family/ friends</a:t>
            </a:r>
            <a:endParaRPr lang="en-US" sz="1400" b="1" dirty="0">
              <a:solidFill>
                <a:srgbClr val="000000"/>
              </a:solidFill>
            </a:endParaRPr>
          </a:p>
        </p:txBody>
      </p:sp>
      <p:pic>
        <p:nvPicPr>
          <p:cNvPr id="9" name="Picture 8">
            <a:extLst>
              <a:ext uri="{FF2B5EF4-FFF2-40B4-BE49-F238E27FC236}">
                <a16:creationId xmlns:a16="http://schemas.microsoft.com/office/drawing/2014/main" id="{E7A5C8CA-FFAF-4423-AC91-1969B71BB192}"/>
              </a:ext>
            </a:extLst>
          </p:cNvPr>
          <p:cNvPicPr>
            <a:picLocks noChangeAspect="1"/>
          </p:cNvPicPr>
          <p:nvPr/>
        </p:nvPicPr>
        <p:blipFill>
          <a:blip r:embed="rId5"/>
          <a:stretch>
            <a:fillRect/>
          </a:stretch>
        </p:blipFill>
        <p:spPr>
          <a:xfrm>
            <a:off x="2895600" y="4381500"/>
            <a:ext cx="874914" cy="585610"/>
          </a:xfrm>
          <a:prstGeom prst="rect">
            <a:avLst/>
          </a:prstGeom>
        </p:spPr>
      </p:pic>
      <p:sp>
        <p:nvSpPr>
          <p:cNvPr id="10" name="Rectangle 9">
            <a:extLst>
              <a:ext uri="{FF2B5EF4-FFF2-40B4-BE49-F238E27FC236}">
                <a16:creationId xmlns:a16="http://schemas.microsoft.com/office/drawing/2014/main" id="{D2382C74-40C7-49F1-B890-E778F72CA02D}"/>
              </a:ext>
            </a:extLst>
          </p:cNvPr>
          <p:cNvSpPr/>
          <p:nvPr/>
        </p:nvSpPr>
        <p:spPr>
          <a:xfrm>
            <a:off x="4111192" y="4381500"/>
            <a:ext cx="1984808" cy="523220"/>
          </a:xfrm>
          <a:prstGeom prst="rect">
            <a:avLst/>
          </a:prstGeom>
        </p:spPr>
        <p:txBody>
          <a:bodyPr wrap="square">
            <a:spAutoFit/>
          </a:bodyPr>
          <a:lstStyle/>
          <a:p>
            <a:pPr fontAlgn="b"/>
            <a:r>
              <a:rPr lang="en-US" sz="1400" dirty="0">
                <a:solidFill>
                  <a:srgbClr val="000000"/>
                </a:solidFill>
              </a:rPr>
              <a:t>(Re-)posting messages on social media</a:t>
            </a:r>
          </a:p>
        </p:txBody>
      </p:sp>
    </p:spTree>
    <p:extLst>
      <p:ext uri="{BB962C8B-B14F-4D97-AF65-F5344CB8AC3E}">
        <p14:creationId xmlns:p14="http://schemas.microsoft.com/office/powerpoint/2010/main" val="1331511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133600" cy="5715000"/>
          </a:xfrm>
          <a:prstGeom prst="rect">
            <a:avLst/>
          </a:prstGeom>
        </p:spPr>
      </p:pic>
      <p:sp>
        <p:nvSpPr>
          <p:cNvPr id="28" name="Title 1">
            <a:extLst>
              <a:ext uri="{FF2B5EF4-FFF2-40B4-BE49-F238E27FC236}">
                <a16:creationId xmlns:a16="http://schemas.microsoft.com/office/drawing/2014/main" id="{1EA61134-2792-4F79-9A45-70BD07BC76C0}"/>
              </a:ext>
            </a:extLst>
          </p:cNvPr>
          <p:cNvSpPr>
            <a:spLocks noGrp="1"/>
          </p:cNvSpPr>
          <p:nvPr>
            <p:ph type="title"/>
          </p:nvPr>
        </p:nvSpPr>
        <p:spPr>
          <a:xfrm>
            <a:off x="2590800" y="49188"/>
            <a:ext cx="6096000" cy="952500"/>
          </a:xfrm>
        </p:spPr>
        <p:txBody>
          <a:bodyPr>
            <a:normAutofit/>
          </a:bodyPr>
          <a:lstStyle/>
          <a:p>
            <a:r>
              <a:rPr lang="en-CA" sz="2200" dirty="0"/>
              <a:t>Summing Up</a:t>
            </a:r>
          </a:p>
        </p:txBody>
      </p:sp>
      <p:sp>
        <p:nvSpPr>
          <p:cNvPr id="42" name="Content Placeholder 5">
            <a:extLst>
              <a:ext uri="{FF2B5EF4-FFF2-40B4-BE49-F238E27FC236}">
                <a16:creationId xmlns:a16="http://schemas.microsoft.com/office/drawing/2014/main" id="{F1C86619-C65C-43BD-8576-B2E71A58A34D}"/>
              </a:ext>
            </a:extLst>
          </p:cNvPr>
          <p:cNvSpPr txBox="1">
            <a:spLocks/>
          </p:cNvSpPr>
          <p:nvPr/>
        </p:nvSpPr>
        <p:spPr>
          <a:xfrm>
            <a:off x="2590800" y="876300"/>
            <a:ext cx="6019800" cy="4504184"/>
          </a:xfrm>
          <a:prstGeom prst="rect">
            <a:avLst/>
          </a:prstGeom>
          <a:noFill/>
        </p:spPr>
        <p:txBody>
          <a:bodyPr>
            <a:noAutofit/>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a:t>Most Trusted messengers</a:t>
            </a:r>
          </a:p>
          <a:p>
            <a:endParaRPr lang="en-US" dirty="0"/>
          </a:p>
          <a:p>
            <a:endParaRPr lang="en-US" dirty="0"/>
          </a:p>
        </p:txBody>
      </p:sp>
      <p:pic>
        <p:nvPicPr>
          <p:cNvPr id="11" name="Picture 10">
            <a:extLst>
              <a:ext uri="{FF2B5EF4-FFF2-40B4-BE49-F238E27FC236}">
                <a16:creationId xmlns:a16="http://schemas.microsoft.com/office/drawing/2014/main" id="{6E3D228F-B413-48C4-8F55-6B046436E892}"/>
              </a:ext>
            </a:extLst>
          </p:cNvPr>
          <p:cNvPicPr>
            <a:picLocks noChangeAspect="1"/>
          </p:cNvPicPr>
          <p:nvPr/>
        </p:nvPicPr>
        <p:blipFill rotWithShape="1">
          <a:blip r:embed="rId3">
            <a:clrChange>
              <a:clrFrom>
                <a:srgbClr val="FFFFFF"/>
              </a:clrFrom>
              <a:clrTo>
                <a:srgbClr val="FFFFFF">
                  <a:alpha val="0"/>
                </a:srgbClr>
              </a:clrTo>
            </a:clrChange>
            <a:duotone>
              <a:schemeClr val="bg2">
                <a:shade val="45000"/>
                <a:satMod val="135000"/>
              </a:schemeClr>
              <a:prstClr val="white"/>
            </a:duotone>
          </a:blip>
          <a:srcRect l="10687" r="10689"/>
          <a:stretch/>
        </p:blipFill>
        <p:spPr>
          <a:xfrm>
            <a:off x="3853839" y="1713801"/>
            <a:ext cx="374041" cy="372872"/>
          </a:xfrm>
          <a:prstGeom prst="rect">
            <a:avLst/>
          </a:prstGeom>
        </p:spPr>
      </p:pic>
      <p:sp>
        <p:nvSpPr>
          <p:cNvPr id="12" name="Rectangle 11">
            <a:extLst>
              <a:ext uri="{FF2B5EF4-FFF2-40B4-BE49-F238E27FC236}">
                <a16:creationId xmlns:a16="http://schemas.microsoft.com/office/drawing/2014/main" id="{AE7A766E-3DDD-4370-91B4-9C8CDB73C12D}"/>
              </a:ext>
            </a:extLst>
          </p:cNvPr>
          <p:cNvSpPr/>
          <p:nvPr/>
        </p:nvSpPr>
        <p:spPr>
          <a:xfrm>
            <a:off x="4167636" y="1684794"/>
            <a:ext cx="1150919" cy="523220"/>
          </a:xfrm>
          <a:prstGeom prst="rect">
            <a:avLst/>
          </a:prstGeom>
        </p:spPr>
        <p:txBody>
          <a:bodyPr wrap="square">
            <a:spAutoFit/>
          </a:bodyPr>
          <a:lstStyle/>
          <a:p>
            <a:pPr algn="ctr" fontAlgn="b"/>
            <a:r>
              <a:rPr lang="en-US" sz="1400" dirty="0">
                <a:solidFill>
                  <a:srgbClr val="000000"/>
                </a:solidFill>
              </a:rPr>
              <a:t>Government </a:t>
            </a:r>
          </a:p>
          <a:p>
            <a:pPr algn="ctr" fontAlgn="b"/>
            <a:r>
              <a:rPr lang="en-US" sz="1400" b="1" dirty="0">
                <a:solidFill>
                  <a:srgbClr val="000000"/>
                </a:solidFill>
              </a:rPr>
              <a:t>48%</a:t>
            </a:r>
          </a:p>
        </p:txBody>
      </p:sp>
      <p:pic>
        <p:nvPicPr>
          <p:cNvPr id="13" name="Picture 12">
            <a:extLst>
              <a:ext uri="{FF2B5EF4-FFF2-40B4-BE49-F238E27FC236}">
                <a16:creationId xmlns:a16="http://schemas.microsoft.com/office/drawing/2014/main" id="{3E718472-EE6E-465F-814A-FC7CAB4B3C02}"/>
              </a:ext>
            </a:extLst>
          </p:cNvPr>
          <p:cNvPicPr>
            <a:picLocks noChangeAspect="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blip>
          <a:srcRect l="10687" r="10689"/>
          <a:stretch/>
        </p:blipFill>
        <p:spPr>
          <a:xfrm>
            <a:off x="6331559" y="2422635"/>
            <a:ext cx="374041" cy="372872"/>
          </a:xfrm>
          <a:prstGeom prst="rect">
            <a:avLst/>
          </a:prstGeom>
        </p:spPr>
      </p:pic>
      <p:sp>
        <p:nvSpPr>
          <p:cNvPr id="14" name="Rectangle 13">
            <a:extLst>
              <a:ext uri="{FF2B5EF4-FFF2-40B4-BE49-F238E27FC236}">
                <a16:creationId xmlns:a16="http://schemas.microsoft.com/office/drawing/2014/main" id="{1D544487-7055-4691-A884-D4CA97CEF376}"/>
              </a:ext>
            </a:extLst>
          </p:cNvPr>
          <p:cNvSpPr/>
          <p:nvPr/>
        </p:nvSpPr>
        <p:spPr>
          <a:xfrm>
            <a:off x="6825442" y="1684794"/>
            <a:ext cx="1251758" cy="523220"/>
          </a:xfrm>
          <a:prstGeom prst="rect">
            <a:avLst/>
          </a:prstGeom>
        </p:spPr>
        <p:txBody>
          <a:bodyPr wrap="square">
            <a:spAutoFit/>
          </a:bodyPr>
          <a:lstStyle/>
          <a:p>
            <a:pPr algn="ctr" fontAlgn="b"/>
            <a:r>
              <a:rPr lang="en-US" sz="1400" dirty="0">
                <a:solidFill>
                  <a:srgbClr val="000000"/>
                </a:solidFill>
              </a:rPr>
              <a:t>Celebrities</a:t>
            </a:r>
          </a:p>
          <a:p>
            <a:pPr algn="ctr" fontAlgn="b"/>
            <a:r>
              <a:rPr lang="en-US" sz="1400" b="1" dirty="0">
                <a:solidFill>
                  <a:srgbClr val="000000"/>
                </a:solidFill>
              </a:rPr>
              <a:t>41%</a:t>
            </a:r>
          </a:p>
        </p:txBody>
      </p:sp>
      <p:sp>
        <p:nvSpPr>
          <p:cNvPr id="15" name="Rectangle 14">
            <a:extLst>
              <a:ext uri="{FF2B5EF4-FFF2-40B4-BE49-F238E27FC236}">
                <a16:creationId xmlns:a16="http://schemas.microsoft.com/office/drawing/2014/main" id="{D593586D-02AA-42EA-8B88-E484D6B90F6D}"/>
              </a:ext>
            </a:extLst>
          </p:cNvPr>
          <p:cNvSpPr/>
          <p:nvPr/>
        </p:nvSpPr>
        <p:spPr>
          <a:xfrm>
            <a:off x="4161209" y="2393628"/>
            <a:ext cx="1157346" cy="523220"/>
          </a:xfrm>
          <a:prstGeom prst="rect">
            <a:avLst/>
          </a:prstGeom>
        </p:spPr>
        <p:txBody>
          <a:bodyPr wrap="square">
            <a:spAutoFit/>
          </a:bodyPr>
          <a:lstStyle/>
          <a:p>
            <a:pPr algn="ctr" fontAlgn="b"/>
            <a:r>
              <a:rPr lang="en-US" sz="1400" dirty="0">
                <a:solidFill>
                  <a:srgbClr val="000000"/>
                </a:solidFill>
              </a:rPr>
              <a:t>Celebrities</a:t>
            </a:r>
          </a:p>
          <a:p>
            <a:pPr algn="ctr" fontAlgn="b"/>
            <a:r>
              <a:rPr lang="en-US" sz="1400" b="1" dirty="0">
                <a:solidFill>
                  <a:srgbClr val="000000"/>
                </a:solidFill>
              </a:rPr>
              <a:t>49%</a:t>
            </a:r>
          </a:p>
        </p:txBody>
      </p:sp>
      <p:sp>
        <p:nvSpPr>
          <p:cNvPr id="16" name="Rectangle 15">
            <a:extLst>
              <a:ext uri="{FF2B5EF4-FFF2-40B4-BE49-F238E27FC236}">
                <a16:creationId xmlns:a16="http://schemas.microsoft.com/office/drawing/2014/main" id="{880E4AB4-29F7-4BAD-9012-AC0C0A1E96BA}"/>
              </a:ext>
            </a:extLst>
          </p:cNvPr>
          <p:cNvSpPr/>
          <p:nvPr/>
        </p:nvSpPr>
        <p:spPr>
          <a:xfrm>
            <a:off x="6977842" y="2393628"/>
            <a:ext cx="1099358" cy="523220"/>
          </a:xfrm>
          <a:prstGeom prst="rect">
            <a:avLst/>
          </a:prstGeom>
        </p:spPr>
        <p:txBody>
          <a:bodyPr wrap="square">
            <a:spAutoFit/>
          </a:bodyPr>
          <a:lstStyle/>
          <a:p>
            <a:pPr algn="ctr" fontAlgn="b"/>
            <a:r>
              <a:rPr lang="en-US" sz="1400" dirty="0">
                <a:solidFill>
                  <a:srgbClr val="000000"/>
                </a:solidFill>
              </a:rPr>
              <a:t>Government </a:t>
            </a:r>
          </a:p>
          <a:p>
            <a:pPr algn="ctr" fontAlgn="b"/>
            <a:r>
              <a:rPr lang="en-US" sz="1400" b="1" dirty="0">
                <a:solidFill>
                  <a:srgbClr val="000000"/>
                </a:solidFill>
              </a:rPr>
              <a:t>44%</a:t>
            </a:r>
          </a:p>
        </p:txBody>
      </p:sp>
      <p:pic>
        <p:nvPicPr>
          <p:cNvPr id="17" name="Picture 16">
            <a:extLst>
              <a:ext uri="{FF2B5EF4-FFF2-40B4-BE49-F238E27FC236}">
                <a16:creationId xmlns:a16="http://schemas.microsoft.com/office/drawing/2014/main" id="{B907D419-9164-458C-A2C4-122116B1D05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51755" y="2418571"/>
            <a:ext cx="381000" cy="381000"/>
          </a:xfrm>
          <a:prstGeom prst="rect">
            <a:avLst/>
          </a:prstGeom>
        </p:spPr>
      </p:pic>
      <p:pic>
        <p:nvPicPr>
          <p:cNvPr id="18" name="Picture 17">
            <a:extLst>
              <a:ext uri="{FF2B5EF4-FFF2-40B4-BE49-F238E27FC236}">
                <a16:creationId xmlns:a16="http://schemas.microsoft.com/office/drawing/2014/main" id="{00B6ADB6-E0AA-48B8-8C8C-44F6B695A76F}"/>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6248400" y="1709737"/>
            <a:ext cx="381000" cy="381000"/>
          </a:xfrm>
          <a:prstGeom prst="rect">
            <a:avLst/>
          </a:prstGeom>
        </p:spPr>
      </p:pic>
      <p:sp>
        <p:nvSpPr>
          <p:cNvPr id="19" name="Rectangle 18">
            <a:extLst>
              <a:ext uri="{FF2B5EF4-FFF2-40B4-BE49-F238E27FC236}">
                <a16:creationId xmlns:a16="http://schemas.microsoft.com/office/drawing/2014/main" id="{12BA810F-DD7E-4AD1-BB48-A228B0C3ACEF}"/>
              </a:ext>
            </a:extLst>
          </p:cNvPr>
          <p:cNvSpPr/>
          <p:nvPr/>
        </p:nvSpPr>
        <p:spPr>
          <a:xfrm>
            <a:off x="2606787" y="1726267"/>
            <a:ext cx="1141360"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lumMod val="50000"/>
                  </a:schemeClr>
                </a:solidFill>
              </a:rPr>
              <a:t>HK</a:t>
            </a:r>
          </a:p>
        </p:txBody>
      </p:sp>
      <p:sp>
        <p:nvSpPr>
          <p:cNvPr id="20" name="Rectangle 19">
            <a:extLst>
              <a:ext uri="{FF2B5EF4-FFF2-40B4-BE49-F238E27FC236}">
                <a16:creationId xmlns:a16="http://schemas.microsoft.com/office/drawing/2014/main" id="{41204CFB-2409-46F1-B2A0-2177303062CA}"/>
              </a:ext>
            </a:extLst>
          </p:cNvPr>
          <p:cNvSpPr/>
          <p:nvPr/>
        </p:nvSpPr>
        <p:spPr>
          <a:xfrm>
            <a:off x="2590800" y="2435101"/>
            <a:ext cx="1141360"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Taiwan</a:t>
            </a:r>
          </a:p>
        </p:txBody>
      </p:sp>
      <p:pic>
        <p:nvPicPr>
          <p:cNvPr id="22" name="Picture 21">
            <a:extLst>
              <a:ext uri="{FF2B5EF4-FFF2-40B4-BE49-F238E27FC236}">
                <a16:creationId xmlns:a16="http://schemas.microsoft.com/office/drawing/2014/main" id="{6ED5CB35-F7DE-4843-A325-D0F61D45E60A}"/>
              </a:ext>
            </a:extLst>
          </p:cNvPr>
          <p:cNvPicPr>
            <a:picLocks noChangeAspect="1"/>
          </p:cNvPicPr>
          <p:nvPr/>
        </p:nvPicPr>
        <p:blipFill rotWithShape="1">
          <a:blip r:embed="rId3">
            <a:clrChange>
              <a:clrFrom>
                <a:srgbClr val="FFFFFF"/>
              </a:clrFrom>
              <a:clrTo>
                <a:srgbClr val="FFFFFF">
                  <a:alpha val="0"/>
                </a:srgbClr>
              </a:clrTo>
            </a:clrChange>
            <a:duotone>
              <a:schemeClr val="accent5">
                <a:shade val="45000"/>
                <a:satMod val="135000"/>
              </a:schemeClr>
              <a:prstClr val="white"/>
            </a:duotone>
          </a:blip>
          <a:srcRect l="10687" r="10689"/>
          <a:stretch/>
        </p:blipFill>
        <p:spPr>
          <a:xfrm>
            <a:off x="3856366" y="3237801"/>
            <a:ext cx="374041" cy="372872"/>
          </a:xfrm>
          <a:prstGeom prst="rect">
            <a:avLst/>
          </a:prstGeom>
        </p:spPr>
      </p:pic>
      <p:sp>
        <p:nvSpPr>
          <p:cNvPr id="23" name="Rectangle 22">
            <a:extLst>
              <a:ext uri="{FF2B5EF4-FFF2-40B4-BE49-F238E27FC236}">
                <a16:creationId xmlns:a16="http://schemas.microsoft.com/office/drawing/2014/main" id="{74548D93-B8E9-40DE-B3B7-0DB3519E5CC3}"/>
              </a:ext>
            </a:extLst>
          </p:cNvPr>
          <p:cNvSpPr/>
          <p:nvPr/>
        </p:nvSpPr>
        <p:spPr>
          <a:xfrm>
            <a:off x="4176830" y="3208794"/>
            <a:ext cx="1194001" cy="523220"/>
          </a:xfrm>
          <a:prstGeom prst="rect">
            <a:avLst/>
          </a:prstGeom>
        </p:spPr>
        <p:txBody>
          <a:bodyPr wrap="square">
            <a:spAutoFit/>
          </a:bodyPr>
          <a:lstStyle/>
          <a:p>
            <a:pPr algn="ctr" fontAlgn="b"/>
            <a:r>
              <a:rPr lang="en-US" sz="1400" dirty="0">
                <a:solidFill>
                  <a:srgbClr val="000000"/>
                </a:solidFill>
              </a:rPr>
              <a:t>Government </a:t>
            </a:r>
          </a:p>
          <a:p>
            <a:pPr algn="ctr" fontAlgn="b"/>
            <a:r>
              <a:rPr lang="en-US" sz="1400" b="1" dirty="0">
                <a:solidFill>
                  <a:srgbClr val="000000"/>
                </a:solidFill>
              </a:rPr>
              <a:t>50%</a:t>
            </a:r>
          </a:p>
        </p:txBody>
      </p:sp>
      <p:pic>
        <p:nvPicPr>
          <p:cNvPr id="24" name="Picture 23">
            <a:extLst>
              <a:ext uri="{FF2B5EF4-FFF2-40B4-BE49-F238E27FC236}">
                <a16:creationId xmlns:a16="http://schemas.microsoft.com/office/drawing/2014/main" id="{061B586C-E0BF-429A-8078-7038B21684E5}"/>
              </a:ext>
            </a:extLst>
          </p:cNvPr>
          <p:cNvPicPr>
            <a:picLocks noChangeAspect="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blip>
          <a:srcRect l="10687" r="10689"/>
          <a:stretch/>
        </p:blipFill>
        <p:spPr>
          <a:xfrm>
            <a:off x="3855276" y="3946635"/>
            <a:ext cx="374041" cy="372872"/>
          </a:xfrm>
          <a:prstGeom prst="rect">
            <a:avLst/>
          </a:prstGeom>
        </p:spPr>
      </p:pic>
      <p:sp>
        <p:nvSpPr>
          <p:cNvPr id="25" name="Rectangle 24">
            <a:extLst>
              <a:ext uri="{FF2B5EF4-FFF2-40B4-BE49-F238E27FC236}">
                <a16:creationId xmlns:a16="http://schemas.microsoft.com/office/drawing/2014/main" id="{4C748A79-E63E-4A90-943F-909D6E8CB985}"/>
              </a:ext>
            </a:extLst>
          </p:cNvPr>
          <p:cNvSpPr/>
          <p:nvPr/>
        </p:nvSpPr>
        <p:spPr>
          <a:xfrm>
            <a:off x="4175740" y="3917628"/>
            <a:ext cx="1142815" cy="523220"/>
          </a:xfrm>
          <a:prstGeom prst="rect">
            <a:avLst/>
          </a:prstGeom>
        </p:spPr>
        <p:txBody>
          <a:bodyPr wrap="square">
            <a:spAutoFit/>
          </a:bodyPr>
          <a:lstStyle/>
          <a:p>
            <a:pPr algn="ctr" fontAlgn="b"/>
            <a:r>
              <a:rPr lang="en-US" sz="1400" dirty="0">
                <a:solidFill>
                  <a:srgbClr val="000000"/>
                </a:solidFill>
              </a:rPr>
              <a:t>Government </a:t>
            </a:r>
          </a:p>
          <a:p>
            <a:pPr algn="ctr" fontAlgn="b"/>
            <a:r>
              <a:rPr lang="en-US" sz="1400" b="1" dirty="0">
                <a:solidFill>
                  <a:srgbClr val="000000"/>
                </a:solidFill>
              </a:rPr>
              <a:t>51%</a:t>
            </a:r>
          </a:p>
        </p:txBody>
      </p:sp>
      <p:sp>
        <p:nvSpPr>
          <p:cNvPr id="26" name="Rectangle 25">
            <a:extLst>
              <a:ext uri="{FF2B5EF4-FFF2-40B4-BE49-F238E27FC236}">
                <a16:creationId xmlns:a16="http://schemas.microsoft.com/office/drawing/2014/main" id="{5FE21613-6168-4B25-9C94-FFF96959D009}"/>
              </a:ext>
            </a:extLst>
          </p:cNvPr>
          <p:cNvSpPr/>
          <p:nvPr/>
        </p:nvSpPr>
        <p:spPr>
          <a:xfrm>
            <a:off x="6953206" y="3208794"/>
            <a:ext cx="1123993" cy="523220"/>
          </a:xfrm>
          <a:prstGeom prst="rect">
            <a:avLst/>
          </a:prstGeom>
        </p:spPr>
        <p:txBody>
          <a:bodyPr wrap="square">
            <a:spAutoFit/>
          </a:bodyPr>
          <a:lstStyle/>
          <a:p>
            <a:pPr algn="ctr" fontAlgn="b"/>
            <a:r>
              <a:rPr lang="en-US" sz="1400" dirty="0">
                <a:solidFill>
                  <a:srgbClr val="000000"/>
                </a:solidFill>
              </a:rPr>
              <a:t>Journalists</a:t>
            </a:r>
          </a:p>
          <a:p>
            <a:pPr algn="ctr" fontAlgn="b"/>
            <a:r>
              <a:rPr lang="en-US" sz="1400" b="1" dirty="0">
                <a:solidFill>
                  <a:srgbClr val="000000"/>
                </a:solidFill>
              </a:rPr>
              <a:t>41%</a:t>
            </a:r>
          </a:p>
        </p:txBody>
      </p:sp>
      <p:sp>
        <p:nvSpPr>
          <p:cNvPr id="27" name="Rectangle 26">
            <a:extLst>
              <a:ext uri="{FF2B5EF4-FFF2-40B4-BE49-F238E27FC236}">
                <a16:creationId xmlns:a16="http://schemas.microsoft.com/office/drawing/2014/main" id="{52A53D86-E45D-4C37-B009-64C3E572FC2A}"/>
              </a:ext>
            </a:extLst>
          </p:cNvPr>
          <p:cNvSpPr/>
          <p:nvPr/>
        </p:nvSpPr>
        <p:spPr>
          <a:xfrm>
            <a:off x="7086600" y="3917628"/>
            <a:ext cx="970644" cy="523220"/>
          </a:xfrm>
          <a:prstGeom prst="rect">
            <a:avLst/>
          </a:prstGeom>
        </p:spPr>
        <p:txBody>
          <a:bodyPr wrap="square">
            <a:spAutoFit/>
          </a:bodyPr>
          <a:lstStyle/>
          <a:p>
            <a:pPr algn="ctr" fontAlgn="b"/>
            <a:r>
              <a:rPr lang="en-US" sz="1400" dirty="0">
                <a:solidFill>
                  <a:srgbClr val="000000"/>
                </a:solidFill>
              </a:rPr>
              <a:t>Family </a:t>
            </a:r>
          </a:p>
          <a:p>
            <a:pPr algn="ctr" fontAlgn="b"/>
            <a:r>
              <a:rPr lang="en-US" sz="1400" dirty="0">
                <a:solidFill>
                  <a:srgbClr val="000000"/>
                </a:solidFill>
              </a:rPr>
              <a:t>33</a:t>
            </a:r>
            <a:r>
              <a:rPr lang="en-US" sz="1400" b="1" dirty="0">
                <a:solidFill>
                  <a:srgbClr val="000000"/>
                </a:solidFill>
              </a:rPr>
              <a:t>%</a:t>
            </a:r>
          </a:p>
        </p:txBody>
      </p:sp>
      <p:pic>
        <p:nvPicPr>
          <p:cNvPr id="29" name="Picture 28">
            <a:extLst>
              <a:ext uri="{FF2B5EF4-FFF2-40B4-BE49-F238E27FC236}">
                <a16:creationId xmlns:a16="http://schemas.microsoft.com/office/drawing/2014/main" id="{373BD733-2447-4605-A688-04CE156ADEED}"/>
              </a:ext>
            </a:extLst>
          </p:cNvPr>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blip>
          <a:stretch>
            <a:fillRect/>
          </a:stretch>
        </p:blipFill>
        <p:spPr>
          <a:xfrm>
            <a:off x="6249459" y="3767647"/>
            <a:ext cx="684741" cy="684741"/>
          </a:xfrm>
          <a:prstGeom prst="rect">
            <a:avLst/>
          </a:prstGeom>
        </p:spPr>
      </p:pic>
      <p:pic>
        <p:nvPicPr>
          <p:cNvPr id="30" name="Picture 29">
            <a:extLst>
              <a:ext uri="{FF2B5EF4-FFF2-40B4-BE49-F238E27FC236}">
                <a16:creationId xmlns:a16="http://schemas.microsoft.com/office/drawing/2014/main" id="{77BF2363-CC64-4281-ADCA-E80BE2044F45}"/>
              </a:ext>
            </a:extLst>
          </p:cNvPr>
          <p:cNvPicPr>
            <a:picLocks noChangeAspect="1"/>
          </p:cNvPicPr>
          <p:nvPr/>
        </p:nvPicPr>
        <p:blipFill>
          <a:blip r:embed="rId6">
            <a:clrChange>
              <a:clrFrom>
                <a:srgbClr val="FFFFFF"/>
              </a:clrFrom>
              <a:clrTo>
                <a:srgbClr val="FFFFFF">
                  <a:alpha val="0"/>
                </a:srgbClr>
              </a:clrTo>
            </a:clrChange>
            <a:duotone>
              <a:schemeClr val="accent5">
                <a:shade val="45000"/>
                <a:satMod val="135000"/>
              </a:schemeClr>
              <a:prstClr val="white"/>
            </a:duotone>
          </a:blip>
          <a:stretch>
            <a:fillRect/>
          </a:stretch>
        </p:blipFill>
        <p:spPr>
          <a:xfrm flipH="1">
            <a:off x="6324600" y="3279033"/>
            <a:ext cx="462015" cy="290409"/>
          </a:xfrm>
          <a:prstGeom prst="rect">
            <a:avLst/>
          </a:prstGeom>
        </p:spPr>
      </p:pic>
      <p:sp>
        <p:nvSpPr>
          <p:cNvPr id="31" name="Rectangle 30">
            <a:extLst>
              <a:ext uri="{FF2B5EF4-FFF2-40B4-BE49-F238E27FC236}">
                <a16:creationId xmlns:a16="http://schemas.microsoft.com/office/drawing/2014/main" id="{09A2E374-3CE8-4228-BE98-CF6F852CD2BB}"/>
              </a:ext>
            </a:extLst>
          </p:cNvPr>
          <p:cNvSpPr/>
          <p:nvPr/>
        </p:nvSpPr>
        <p:spPr>
          <a:xfrm>
            <a:off x="2527899" y="3959101"/>
            <a:ext cx="1141360"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4">
                    <a:lumMod val="75000"/>
                  </a:schemeClr>
                </a:solidFill>
              </a:rPr>
              <a:t>Singapore</a:t>
            </a:r>
          </a:p>
        </p:txBody>
      </p:sp>
      <p:sp>
        <p:nvSpPr>
          <p:cNvPr id="32" name="Rectangle 31">
            <a:extLst>
              <a:ext uri="{FF2B5EF4-FFF2-40B4-BE49-F238E27FC236}">
                <a16:creationId xmlns:a16="http://schemas.microsoft.com/office/drawing/2014/main" id="{6CAE451C-53FE-40F4-A1E8-05E60E2F8999}"/>
              </a:ext>
            </a:extLst>
          </p:cNvPr>
          <p:cNvSpPr/>
          <p:nvPr/>
        </p:nvSpPr>
        <p:spPr>
          <a:xfrm>
            <a:off x="2539678" y="3250267"/>
            <a:ext cx="1141360" cy="347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C00000"/>
                </a:solidFill>
              </a:rPr>
              <a:t>Mainland China</a:t>
            </a:r>
          </a:p>
        </p:txBody>
      </p:sp>
      <p:sp>
        <p:nvSpPr>
          <p:cNvPr id="34" name="Content Placeholder 5">
            <a:extLst>
              <a:ext uri="{FF2B5EF4-FFF2-40B4-BE49-F238E27FC236}">
                <a16:creationId xmlns:a16="http://schemas.microsoft.com/office/drawing/2014/main" id="{1645C8BB-D867-47A8-A926-5BF92ED61BEE}"/>
              </a:ext>
            </a:extLst>
          </p:cNvPr>
          <p:cNvSpPr txBox="1">
            <a:spLocks/>
          </p:cNvSpPr>
          <p:nvPr/>
        </p:nvSpPr>
        <p:spPr>
          <a:xfrm>
            <a:off x="7812827" y="3818037"/>
            <a:ext cx="6019800" cy="4504184"/>
          </a:xfrm>
          <a:prstGeom prst="rect">
            <a:avLst/>
          </a:prstGeom>
          <a:noFill/>
        </p:spPr>
        <p:txBody>
          <a:bodyPr>
            <a:noAutofit/>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93870"/>
              </a:buClr>
            </a:pPr>
            <a:endParaRPr lang="en-US" altLang="en-US" sz="1200" dirty="0"/>
          </a:p>
          <a:p>
            <a:pPr>
              <a:buClr>
                <a:srgbClr val="293870"/>
              </a:buClr>
            </a:pPr>
            <a:endParaRPr lang="en-US" altLang="en-US" sz="1200" dirty="0"/>
          </a:p>
          <a:p>
            <a:pPr>
              <a:buClr>
                <a:srgbClr val="293870"/>
              </a:buClr>
            </a:pPr>
            <a:br>
              <a:rPr lang="en-US" altLang="en-US" sz="1600" dirty="0"/>
            </a:b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dirty="0"/>
          </a:p>
          <a:p>
            <a:pPr marL="285750" indent="-285750">
              <a:buClr>
                <a:srgbClr val="293870"/>
              </a:buClr>
              <a:buFont typeface="Arial" panose="020B0604020202020204" pitchFamily="34" charset="0"/>
              <a:buChar char="•"/>
            </a:pPr>
            <a:endParaRPr lang="en-US" altLang="en-US" sz="1600" b="1" dirty="0"/>
          </a:p>
          <a:p>
            <a:pPr marL="285750" indent="-285750">
              <a:buClr>
                <a:srgbClr val="293870"/>
              </a:buClr>
              <a:buFont typeface="Arial" panose="020B0604020202020204" pitchFamily="34" charset="0"/>
              <a:buChar char="•"/>
            </a:pPr>
            <a:r>
              <a:rPr lang="en-US" altLang="en-US" sz="1600" b="1" dirty="0"/>
              <a:t>Any Questions?</a:t>
            </a:r>
          </a:p>
        </p:txBody>
      </p:sp>
    </p:spTree>
    <p:extLst>
      <p:ext uri="{BB962C8B-B14F-4D97-AF65-F5344CB8AC3E}">
        <p14:creationId xmlns:p14="http://schemas.microsoft.com/office/powerpoint/2010/main" val="211080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D1C7-4B80-4871-ABD2-89A3F9F83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F6355F-DBF7-4364-9269-6CE2ED418CFF}"/>
              </a:ext>
            </a:extLst>
          </p:cNvPr>
          <p:cNvSpPr>
            <a:spLocks noGrp="1"/>
          </p:cNvSpPr>
          <p:nvPr>
            <p:ph sz="half" idx="1"/>
          </p:nvPr>
        </p:nvSpPr>
        <p:spPr>
          <a:xfrm>
            <a:off x="0" y="0"/>
            <a:ext cx="9144000" cy="5715000"/>
          </a:xfrm>
          <a:blipFill>
            <a:blip r:embed="rId2"/>
            <a:stretch>
              <a:fillRect/>
            </a:stretch>
          </a:blipFill>
        </p:spPr>
        <p:txBody>
          <a:bodyPr/>
          <a:lstStyle/>
          <a:p>
            <a:endParaRPr lang="en-US" dirty="0"/>
          </a:p>
        </p:txBody>
      </p:sp>
      <p:sp>
        <p:nvSpPr>
          <p:cNvPr id="4" name="Text Placeholder 3">
            <a:extLst>
              <a:ext uri="{FF2B5EF4-FFF2-40B4-BE49-F238E27FC236}">
                <a16:creationId xmlns:a16="http://schemas.microsoft.com/office/drawing/2014/main" id="{A0C695D5-B3A3-462D-9106-BD9E4D414699}"/>
              </a:ext>
            </a:extLst>
          </p:cNvPr>
          <p:cNvSpPr txBox="1">
            <a:spLocks/>
          </p:cNvSpPr>
          <p:nvPr/>
        </p:nvSpPr>
        <p:spPr>
          <a:xfrm>
            <a:off x="881872" y="3411537"/>
            <a:ext cx="7728728" cy="1655763"/>
          </a:xfrm>
          <a:prstGeom prst="rect">
            <a:avLst/>
          </a:prstGeom>
          <a:solidFill>
            <a:schemeClr val="tx2">
              <a:alpha val="0"/>
            </a:schemeClr>
          </a:solidFill>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b="1" dirty="0">
                <a:solidFill>
                  <a:schemeClr val="bg1"/>
                </a:solidFill>
              </a:rPr>
              <a:t>Any Questions?</a:t>
            </a:r>
          </a:p>
        </p:txBody>
      </p:sp>
    </p:spTree>
    <p:extLst>
      <p:ext uri="{BB962C8B-B14F-4D97-AF65-F5344CB8AC3E}">
        <p14:creationId xmlns:p14="http://schemas.microsoft.com/office/powerpoint/2010/main" val="423825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9400" y="0"/>
            <a:ext cx="2514600" cy="5715000"/>
          </a:xfrm>
          <a:prstGeom prst="rect">
            <a:avLst/>
          </a:prstGeom>
        </p:spPr>
      </p:pic>
      <p:sp>
        <p:nvSpPr>
          <p:cNvPr id="2" name="Title 1"/>
          <p:cNvSpPr>
            <a:spLocks noGrp="1"/>
          </p:cNvSpPr>
          <p:nvPr>
            <p:ph type="title"/>
          </p:nvPr>
        </p:nvSpPr>
        <p:spPr/>
        <p:txBody>
          <a:bodyPr>
            <a:normAutofit/>
          </a:bodyPr>
          <a:lstStyle/>
          <a:p>
            <a:r>
              <a:rPr lang="en-CA" sz="2200" dirty="0"/>
              <a:t>Objectives</a:t>
            </a:r>
          </a:p>
        </p:txBody>
      </p:sp>
      <p:sp>
        <p:nvSpPr>
          <p:cNvPr id="7" name="Content Placeholder 5"/>
          <p:cNvSpPr txBox="1">
            <a:spLocks/>
          </p:cNvSpPr>
          <p:nvPr/>
        </p:nvSpPr>
        <p:spPr>
          <a:xfrm>
            <a:off x="457200" y="945604"/>
            <a:ext cx="5925974" cy="4504184"/>
          </a:xfrm>
          <a:prstGeom prst="rect">
            <a:avLst/>
          </a:prstGeom>
          <a:noFill/>
        </p:spPr>
        <p:txBody>
          <a:bodyPr>
            <a:noAutofit/>
          </a:bodyP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rgbClr val="000000"/>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rgbClr val="000000"/>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rgbClr val="000000"/>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300" dirty="0">
                <a:latin typeface="Franklin Gothic Book" panose="020B0503020102020204"/>
              </a:rPr>
              <a:t>To provide insight into the </a:t>
            </a:r>
            <a:r>
              <a:rPr lang="en-US" sz="1300" dirty="0"/>
              <a:t>attitudes, beliefs and values driving </a:t>
            </a:r>
            <a:r>
              <a:rPr lang="en-US" altLang="en-US" sz="1300" dirty="0">
                <a:latin typeface="Franklin Gothic Book" panose="020B0503020102020204"/>
              </a:rPr>
              <a:t>the consumption of, and demand of shark fin soup, </a:t>
            </a:r>
            <a:r>
              <a:rPr lang="en-US" sz="1300" dirty="0"/>
              <a:t>manta and mobula ray gill plates (not included)</a:t>
            </a:r>
            <a:r>
              <a:rPr lang="en-US" sz="1300" dirty="0">
                <a:latin typeface="Franklin Gothic Book" panose="020B0503020102020204"/>
              </a:rPr>
              <a:t>. </a:t>
            </a:r>
          </a:p>
          <a:p>
            <a:endParaRPr lang="en-US" sz="500" dirty="0">
              <a:latin typeface="Franklin Gothic Book" panose="020B0503020102020204"/>
            </a:endParaRPr>
          </a:p>
          <a:p>
            <a:r>
              <a:rPr lang="en-US" sz="1300" dirty="0">
                <a:latin typeface="Franklin Gothic Book" panose="020B0503020102020204"/>
              </a:rPr>
              <a:t>To</a:t>
            </a:r>
            <a:r>
              <a:rPr lang="en-US" sz="1300" dirty="0"/>
              <a:t> identify specific behaviors and audiences that could form the focus of a targeted set of behavior change communications and approaches. </a:t>
            </a:r>
          </a:p>
          <a:p>
            <a:endParaRPr lang="en-US" sz="1300" dirty="0"/>
          </a:p>
          <a:p>
            <a:r>
              <a:rPr lang="en-US" sz="1300" b="1" dirty="0"/>
              <a:t>More specifically, the survey objectives are: </a:t>
            </a:r>
          </a:p>
          <a:p>
            <a:endParaRPr lang="en-GB" sz="400" b="1" dirty="0"/>
          </a:p>
          <a:p>
            <a:pPr marL="171450" lvl="0" indent="-171450">
              <a:buFont typeface="Arial" panose="020B0604020202020204" pitchFamily="34" charset="0"/>
              <a:buChar char="•"/>
            </a:pPr>
            <a:r>
              <a:rPr lang="en-US" sz="1300" dirty="0"/>
              <a:t>Estimate consumption in each of the four markets studied </a:t>
            </a:r>
          </a:p>
          <a:p>
            <a:pPr lvl="0"/>
            <a:r>
              <a:rPr lang="en-US" sz="1200" i="1" dirty="0"/>
              <a:t>(based on the % of respondents who claim to have consumed in the past, and does not intend to generate a figure for comparison against previous baselines set by others)</a:t>
            </a:r>
          </a:p>
          <a:p>
            <a:pPr lvl="0"/>
            <a:endParaRPr lang="en-US" sz="400" i="1" dirty="0"/>
          </a:p>
          <a:p>
            <a:pPr marL="171450" indent="-171450">
              <a:buFont typeface="Arial" panose="020B0604020202020204" pitchFamily="34" charset="0"/>
              <a:buChar char="•"/>
            </a:pPr>
            <a:endParaRPr lang="en-US" sz="400" dirty="0"/>
          </a:p>
          <a:p>
            <a:pPr marL="171450" lvl="0" indent="-171450">
              <a:buFont typeface="Arial" panose="020B0604020202020204" pitchFamily="34" charset="0"/>
              <a:buChar char="•"/>
            </a:pPr>
            <a:r>
              <a:rPr lang="en-US" sz="1300" dirty="0"/>
              <a:t>Segment the consumers (via an attitudinal segmentation), so that different segments can be best addressed in targeted messages</a:t>
            </a:r>
          </a:p>
          <a:p>
            <a:pPr marL="171450" lvl="0" indent="-171450">
              <a:buFont typeface="Arial" panose="020B0604020202020204" pitchFamily="34" charset="0"/>
              <a:buChar char="•"/>
            </a:pPr>
            <a:endParaRPr lang="en-US" sz="400" dirty="0"/>
          </a:p>
          <a:p>
            <a:pPr marL="171450" indent="-171450">
              <a:buFont typeface="Arial" panose="020B0604020202020204" pitchFamily="34" charset="0"/>
              <a:buChar char="•"/>
            </a:pPr>
            <a:r>
              <a:rPr lang="en-US" sz="1300" dirty="0"/>
              <a:t>Uncover motivations, drivers and inhibitors of consumption of shark fin soup</a:t>
            </a:r>
          </a:p>
          <a:p>
            <a:pPr marL="171450" indent="-171450">
              <a:buFont typeface="Arial" panose="020B0604020202020204" pitchFamily="34" charset="0"/>
              <a:buChar char="•"/>
            </a:pPr>
            <a:endParaRPr lang="en-US" sz="100" dirty="0"/>
          </a:p>
          <a:p>
            <a:pPr marL="171450" lvl="0" indent="-171450">
              <a:buFont typeface="Arial" panose="020B0604020202020204" pitchFamily="34" charset="0"/>
              <a:buChar char="•"/>
            </a:pPr>
            <a:endParaRPr lang="en-US" sz="400" dirty="0"/>
          </a:p>
          <a:p>
            <a:pPr marL="171450" lvl="0" indent="-171450">
              <a:buFont typeface="Arial" panose="020B0604020202020204" pitchFamily="34" charset="0"/>
              <a:buChar char="•"/>
            </a:pPr>
            <a:endParaRPr lang="en-GB" sz="400" dirty="0"/>
          </a:p>
          <a:p>
            <a:pPr marL="171450" lvl="0" indent="-171450">
              <a:buFont typeface="Arial" panose="020B0604020202020204" pitchFamily="34" charset="0"/>
              <a:buChar char="•"/>
            </a:pPr>
            <a:r>
              <a:rPr lang="en-GB" sz="1300" dirty="0"/>
              <a:t>Establish market</a:t>
            </a:r>
            <a:r>
              <a:rPr lang="en-US" sz="1300" dirty="0"/>
              <a:t> comparisons: What are the differences and similarities between the market surveyed?</a:t>
            </a:r>
          </a:p>
          <a:p>
            <a:pPr marL="171450" lvl="0" indent="-171450">
              <a:buFont typeface="Arial" panose="020B0604020202020204" pitchFamily="34" charset="0"/>
              <a:buChar char="•"/>
            </a:pPr>
            <a:endParaRPr lang="en-GB" sz="1300" dirty="0"/>
          </a:p>
          <a:p>
            <a:endParaRPr lang="en-US" sz="1300" dirty="0">
              <a:solidFill>
                <a:srgbClr val="FF0000"/>
              </a:solidFill>
            </a:endParaRPr>
          </a:p>
        </p:txBody>
      </p:sp>
      <p:sp>
        <p:nvSpPr>
          <p:cNvPr id="8" name="Rectangle 7"/>
          <p:cNvSpPr/>
          <p:nvPr/>
        </p:nvSpPr>
        <p:spPr>
          <a:xfrm>
            <a:off x="7816392" y="-14037"/>
            <a:ext cx="1327608" cy="230832"/>
          </a:xfrm>
          <a:prstGeom prst="rect">
            <a:avLst/>
          </a:prstGeom>
        </p:spPr>
        <p:txBody>
          <a:bodyPr wrap="none">
            <a:spAutoFit/>
          </a:bodyPr>
          <a:lstStyle/>
          <a:p>
            <a:r>
              <a:rPr lang="en-US" sz="900" dirty="0">
                <a:solidFill>
                  <a:schemeClr val="bg1"/>
                </a:solidFill>
              </a:rPr>
              <a:t>© Brent Stirton / WWF</a:t>
            </a: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75964" y="5219700"/>
            <a:ext cx="939436" cy="357272"/>
          </a:xfrm>
          <a:prstGeom prst="rect">
            <a:avLst/>
          </a:prstGeom>
        </p:spPr>
      </p:pic>
    </p:spTree>
    <p:extLst>
      <p:ext uri="{BB962C8B-B14F-4D97-AF65-F5344CB8AC3E}">
        <p14:creationId xmlns:p14="http://schemas.microsoft.com/office/powerpoint/2010/main" val="11831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 calcmode="lin" valueType="num">
                                      <p:cBhvr additive="base">
                                        <p:cTn id="2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anim calcmode="lin" valueType="num">
                                      <p:cBhvr additive="base">
                                        <p:cTn id="2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anim calcmode="lin" valueType="num">
                                      <p:cBhvr additive="base">
                                        <p:cTn id="3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16" end="16"/>
                                            </p:txEl>
                                          </p:spTgt>
                                        </p:tgtEl>
                                        <p:attrNameLst>
                                          <p:attrName>style.visibility</p:attrName>
                                        </p:attrNameLst>
                                      </p:cBhvr>
                                      <p:to>
                                        <p:strVal val="visible"/>
                                      </p:to>
                                    </p:set>
                                    <p:animEffect transition="in" filter="fade">
                                      <p:cBhvr>
                                        <p:cTn id="41" dur="500"/>
                                        <p:tgtEl>
                                          <p:spTgt spid="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750" y="647700"/>
            <a:ext cx="7288850" cy="4293483"/>
          </a:xfrm>
          <a:prstGeom prst="rect">
            <a:avLst/>
          </a:prstGeom>
          <a:noFill/>
        </p:spPr>
        <p:txBody>
          <a:bodyPr wrap="square" rtlCol="0">
            <a:spAutoFit/>
          </a:bodyPr>
          <a:lstStyle/>
          <a:p>
            <a:r>
              <a:rPr lang="en-US" sz="1300" b="1" dirty="0">
                <a:solidFill>
                  <a:srgbClr val="FFFFFE"/>
                </a:solidFill>
              </a:rPr>
              <a:t>ADM Capital Foundation</a:t>
            </a:r>
            <a:r>
              <a:rPr lang="en-US" sz="1300" dirty="0">
                <a:solidFill>
                  <a:srgbClr val="FFFFFE"/>
                </a:solidFill>
              </a:rPr>
              <a:t> is an impact driven foundation focused on making change in Asia. Through research, ADM Capital Foundation identifies environmental challenges then work towards solutions across five key areas: marine ecology, water security, air quality, wildlife trade and forestry conservation finance.</a:t>
            </a:r>
          </a:p>
          <a:p>
            <a:endParaRPr lang="en-US" sz="1300" b="1" dirty="0">
              <a:solidFill>
                <a:srgbClr val="FFFFFE"/>
              </a:solidFill>
            </a:endParaRPr>
          </a:p>
          <a:p>
            <a:pPr algn="just"/>
            <a:r>
              <a:rPr lang="en-US" sz="1300" b="1" dirty="0">
                <a:solidFill>
                  <a:srgbClr val="FFFFFE"/>
                </a:solidFill>
              </a:rPr>
              <a:t>WWF</a:t>
            </a:r>
            <a:r>
              <a:rPr lang="en-US" sz="1300" dirty="0">
                <a:solidFill>
                  <a:srgbClr val="FFFFFE"/>
                </a:solidFill>
              </a:rPr>
              <a:t> is one of the world's largest and most respected independent conservation organizations, with over 5 million supporters and a global network active in over 100 countries. WWF's mission is to stop the degradation of the Earth's natural environment and to build a future in which humans live in harmony with nature, by conserving the world's biological diversity, ensuring that the use of renewable natural resources is sustainable, and promoting the reduction of pollution and wasteful consumption.                       </a:t>
            </a:r>
            <a:r>
              <a:rPr lang="en-US" sz="1300" dirty="0">
                <a:solidFill>
                  <a:srgbClr val="FFFFFE"/>
                </a:solidFill>
                <a:hlinkClick r:id="rId3"/>
              </a:rPr>
              <a:t>www.panda.org/news</a:t>
            </a:r>
            <a:endParaRPr lang="en-US" sz="1300" dirty="0">
              <a:solidFill>
                <a:srgbClr val="FFFFFE"/>
              </a:solidFill>
            </a:endParaRPr>
          </a:p>
          <a:p>
            <a:r>
              <a:rPr lang="en-US" sz="1300" b="1" dirty="0">
                <a:solidFill>
                  <a:srgbClr val="FFFFFE"/>
                </a:solidFill>
              </a:rPr>
              <a:t>TRAFFIC, </a:t>
            </a:r>
            <a:r>
              <a:rPr lang="en-US" sz="1300" dirty="0">
                <a:solidFill>
                  <a:srgbClr val="FFFFFE"/>
                </a:solidFill>
              </a:rPr>
              <a:t>the wildlife trade monitoring network, is the leading non-governmental organization working globally on trade in wild animals and plants in the context of both biodiversity conservation and sustainable development. TRAFFIC is a strategic alliance of WWF and IUCN. </a:t>
            </a:r>
            <a:endParaRPr lang="zh-CN" altLang="en-US" sz="1300" dirty="0">
              <a:solidFill>
                <a:srgbClr val="FFFFFE"/>
              </a:solidFill>
            </a:endParaRPr>
          </a:p>
          <a:p>
            <a:r>
              <a:rPr lang="en-US" sz="1300" dirty="0">
                <a:solidFill>
                  <a:srgbClr val="FFFFFE"/>
                </a:solidFill>
              </a:rPr>
              <a:t>www.traffic.org</a:t>
            </a:r>
            <a:endParaRPr lang="zh-CN" altLang="en-US" sz="1300" dirty="0">
              <a:solidFill>
                <a:srgbClr val="FFFFFE"/>
              </a:solidFill>
            </a:endParaRPr>
          </a:p>
          <a:p>
            <a:endParaRPr lang="en-US" altLang="zh-CN" sz="1300" b="1" dirty="0">
              <a:solidFill>
                <a:srgbClr val="FFFFFE"/>
              </a:solidFill>
            </a:endParaRPr>
          </a:p>
          <a:p>
            <a:r>
              <a:rPr lang="en-CA" altLang="zh-CN" sz="1300" b="1" dirty="0">
                <a:solidFill>
                  <a:srgbClr val="FFFFFE"/>
                </a:solidFill>
              </a:rPr>
              <a:t>GlobeScan</a:t>
            </a:r>
            <a:r>
              <a:rPr lang="en-CA" altLang="zh-CN" sz="1300" dirty="0">
                <a:solidFill>
                  <a:srgbClr val="FFFFFE"/>
                </a:solidFill>
              </a:rPr>
              <a:t> is a strategy and insights consultancy, focused on helping our clients to build long-term trust with their stakeholders.</a:t>
            </a:r>
            <a:r>
              <a:rPr lang="zh-CN" altLang="en-US" sz="1300" dirty="0">
                <a:solidFill>
                  <a:srgbClr val="FFFFFE"/>
                </a:solidFill>
              </a:rPr>
              <a:t> </a:t>
            </a:r>
            <a:r>
              <a:rPr lang="en-CA" altLang="zh-CN" sz="1300" dirty="0">
                <a:solidFill>
                  <a:srgbClr val="FFFFFE"/>
                </a:solidFill>
              </a:rPr>
              <a:t>Offering a suite of specialist research and advisory services, GlobeScan partners with clients to meet strategic objectives across reputation, sustainability and purpose. Our Purpose is to build leadership for a better world and help understand and drive Sustainable Living.</a:t>
            </a:r>
          </a:p>
          <a:p>
            <a:r>
              <a:rPr lang="en-CA" altLang="zh-CN" sz="1300" dirty="0">
                <a:solidFill>
                  <a:srgbClr val="FFFFFE"/>
                </a:solidFill>
              </a:rPr>
              <a:t>www.globescan.com</a:t>
            </a:r>
            <a:endParaRPr lang="zh-CN" altLang="en-US" sz="1300" dirty="0">
              <a:solidFill>
                <a:srgbClr val="FFFFFE"/>
              </a:solidFill>
            </a:endParaRPr>
          </a:p>
        </p:txBody>
      </p:sp>
      <p:sp>
        <p:nvSpPr>
          <p:cNvPr id="2" name="Rectangle 1">
            <a:extLst>
              <a:ext uri="{FF2B5EF4-FFF2-40B4-BE49-F238E27FC236}">
                <a16:creationId xmlns:a16="http://schemas.microsoft.com/office/drawing/2014/main" id="{8E856F3D-EE1F-4E1A-BCC6-A3707BC1913B}"/>
              </a:ext>
            </a:extLst>
          </p:cNvPr>
          <p:cNvSpPr/>
          <p:nvPr/>
        </p:nvSpPr>
        <p:spPr>
          <a:xfrm>
            <a:off x="8153400" y="46863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E"/>
              </a:solidFill>
            </a:endParaRPr>
          </a:p>
        </p:txBody>
      </p:sp>
      <p:pic>
        <p:nvPicPr>
          <p:cNvPr id="4" name="Picture 2">
            <a:extLst>
              <a:ext uri="{FF2B5EF4-FFF2-40B4-BE49-F238E27FC236}">
                <a16:creationId xmlns:a16="http://schemas.microsoft.com/office/drawing/2014/main" id="{63B5B8CC-8D74-4C35-82CE-F8C4EC4637D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0" y="4955229"/>
            <a:ext cx="1337441" cy="64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81F11CB4-A377-49E7-A93C-BA58FEB21BA7}"/>
              </a:ext>
            </a:extLst>
          </p:cNvPr>
          <p:cNvSpPr/>
          <p:nvPr/>
        </p:nvSpPr>
        <p:spPr>
          <a:xfrm>
            <a:off x="76200" y="476250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E"/>
              </a:solidFill>
            </a:endParaRPr>
          </a:p>
        </p:txBody>
      </p:sp>
      <p:pic>
        <p:nvPicPr>
          <p:cNvPr id="7" name="Picture 3">
            <a:extLst>
              <a:ext uri="{FF2B5EF4-FFF2-40B4-BE49-F238E27FC236}">
                <a16:creationId xmlns:a16="http://schemas.microsoft.com/office/drawing/2014/main" id="{0DC86915-4BA6-4D4D-84B6-1EFF7F15478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67653" y="5045174"/>
            <a:ext cx="1537947" cy="55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71800" y="5074621"/>
            <a:ext cx="1901879" cy="526079"/>
          </a:xfrm>
          <a:prstGeom prst="rect">
            <a:avLst/>
          </a:prstGeom>
          <a:solidFill>
            <a:schemeClr val="tx1"/>
          </a:solidFill>
        </p:spPr>
      </p:pic>
      <p:pic>
        <p:nvPicPr>
          <p:cNvPr id="10" name="Picture 9">
            <a:extLst>
              <a:ext uri="{FF2B5EF4-FFF2-40B4-BE49-F238E27FC236}">
                <a16:creationId xmlns:a16="http://schemas.microsoft.com/office/drawing/2014/main" id="{B84C04D7-132B-4D74-931D-6221C65BF3B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24928" t="21824" r="32525" b="25114"/>
          <a:stretch/>
        </p:blipFill>
        <p:spPr>
          <a:xfrm>
            <a:off x="6939744" y="5037440"/>
            <a:ext cx="451656" cy="563260"/>
          </a:xfrm>
          <a:prstGeom prst="rect">
            <a:avLst/>
          </a:prstGeom>
        </p:spPr>
      </p:pic>
    </p:spTree>
    <p:extLst>
      <p:ext uri="{BB962C8B-B14F-4D97-AF65-F5344CB8AC3E}">
        <p14:creationId xmlns:p14="http://schemas.microsoft.com/office/powerpoint/2010/main" val="139131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0" y="1104900"/>
            <a:ext cx="5029201" cy="4251495"/>
            <a:chOff x="4291308" y="654936"/>
            <a:chExt cx="4298038" cy="4495800"/>
          </a:xfrm>
        </p:grpSpPr>
        <p:grpSp>
          <p:nvGrpSpPr>
            <p:cNvPr id="6" name="Group 5"/>
            <p:cNvGrpSpPr/>
            <p:nvPr/>
          </p:nvGrpSpPr>
          <p:grpSpPr>
            <a:xfrm>
              <a:off x="4291308" y="654936"/>
              <a:ext cx="4298038" cy="4495800"/>
              <a:chOff x="3971387" y="647700"/>
              <a:chExt cx="4575864" cy="478641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2532" y="3637708"/>
                <a:ext cx="1913897" cy="1796402"/>
              </a:xfrm>
              <a:prstGeom prst="rect">
                <a:avLst/>
              </a:prstGeom>
            </p:spPr>
          </p:pic>
          <p:grpSp>
            <p:nvGrpSpPr>
              <p:cNvPr id="11" name="Group 10"/>
              <p:cNvGrpSpPr/>
              <p:nvPr/>
            </p:nvGrpSpPr>
            <p:grpSpPr>
              <a:xfrm>
                <a:off x="3971387" y="647700"/>
                <a:ext cx="4575864" cy="3492389"/>
                <a:chOff x="3810000" y="896291"/>
                <a:chExt cx="4720746" cy="3602965"/>
              </a:xfrm>
            </p:grpSpPr>
            <p:pic>
              <p:nvPicPr>
                <p:cNvPr id="12" name="Picture 11"/>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a:ext>
                  </a:extLst>
                </a:blip>
                <a:stretch>
                  <a:fillRect/>
                </a:stretch>
              </p:blipFill>
              <p:spPr>
                <a:xfrm>
                  <a:off x="3810000" y="896291"/>
                  <a:ext cx="4470400" cy="3602965"/>
                </a:xfrm>
                <a:prstGeom prst="rect">
                  <a:avLst/>
                </a:prstGeom>
              </p:spPr>
            </p:pic>
            <p:sp>
              <p:nvSpPr>
                <p:cNvPr id="13" name="Oval 12"/>
                <p:cNvSpPr>
                  <a:spLocks/>
                </p:cNvSpPr>
                <p:nvPr/>
              </p:nvSpPr>
              <p:spPr>
                <a:xfrm>
                  <a:off x="7057800" y="4037947"/>
                  <a:ext cx="57600" cy="57600"/>
                </a:xfrm>
                <a:prstGeom prst="ellipse">
                  <a:avLst/>
                </a:prstGeom>
                <a:solidFill>
                  <a:schemeClr val="accent3">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stCxn id="12" idx="5"/>
                </p:cNvCxnSpPr>
                <p:nvPr/>
              </p:nvCxnSpPr>
              <p:spPr>
                <a:xfrm>
                  <a:off x="7106965" y="4087112"/>
                  <a:ext cx="175235" cy="21127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78480" y="4228084"/>
                  <a:ext cx="776987" cy="248614"/>
                </a:xfrm>
                <a:prstGeom prst="rect">
                  <a:avLst/>
                </a:prstGeom>
                <a:noFill/>
              </p:spPr>
              <p:txBody>
                <a:bodyPr wrap="square" rtlCol="0">
                  <a:spAutoFit/>
                </a:bodyPr>
                <a:lstStyle/>
                <a:p>
                  <a:r>
                    <a:rPr lang="en-US" sz="700" dirty="0">
                      <a:solidFill>
                        <a:schemeClr val="tx2">
                          <a:lumMod val="50000"/>
                        </a:schemeClr>
                      </a:solidFill>
                      <a:latin typeface="Franklin Gothic Medium Cond" charset="0"/>
                      <a:ea typeface="Franklin Gothic Medium Cond" charset="0"/>
                      <a:cs typeface="Franklin Gothic Medium Cond" charset="0"/>
                    </a:rPr>
                    <a:t>Hong Kong</a:t>
                  </a:r>
                </a:p>
              </p:txBody>
            </p:sp>
            <p:sp>
              <p:nvSpPr>
                <p:cNvPr id="16" name="Oval 15"/>
                <p:cNvSpPr>
                  <a:spLocks/>
                </p:cNvSpPr>
                <p:nvPr/>
              </p:nvSpPr>
              <p:spPr>
                <a:xfrm>
                  <a:off x="6995882" y="3916346"/>
                  <a:ext cx="57600" cy="57600"/>
                </a:xfrm>
                <a:prstGeom prst="ellipse">
                  <a:avLst/>
                </a:prstGeom>
                <a:solidFill>
                  <a:schemeClr val="accent3">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7045047" y="3965511"/>
                  <a:ext cx="588767" cy="26605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31780" y="4132729"/>
                  <a:ext cx="748621" cy="248614"/>
                </a:xfrm>
                <a:prstGeom prst="rect">
                  <a:avLst/>
                </a:prstGeom>
                <a:noFill/>
              </p:spPr>
              <p:txBody>
                <a:bodyPr wrap="square" rtlCol="0">
                  <a:spAutoFit/>
                </a:bodyPr>
                <a:lstStyle/>
                <a:p>
                  <a:pPr algn="ctr"/>
                  <a:r>
                    <a:rPr lang="en-US" sz="700" dirty="0">
                      <a:solidFill>
                        <a:schemeClr val="tx2">
                          <a:lumMod val="50000"/>
                        </a:schemeClr>
                      </a:solidFill>
                      <a:latin typeface="Franklin Gothic Medium Cond" charset="0"/>
                      <a:ea typeface="Franklin Gothic Medium Cond" charset="0"/>
                      <a:cs typeface="Franklin Gothic Medium Cond" charset="0"/>
                    </a:rPr>
                    <a:t>Guangzhou</a:t>
                  </a:r>
                </a:p>
              </p:txBody>
            </p:sp>
            <p:sp>
              <p:nvSpPr>
                <p:cNvPr id="19" name="Oval 18"/>
                <p:cNvSpPr>
                  <a:spLocks/>
                </p:cNvSpPr>
                <p:nvPr/>
              </p:nvSpPr>
              <p:spPr>
                <a:xfrm>
                  <a:off x="7654366" y="3942594"/>
                  <a:ext cx="57600" cy="57600"/>
                </a:xfrm>
                <a:prstGeom prst="ellipse">
                  <a:avLst/>
                </a:prstGeom>
                <a:solidFill>
                  <a:schemeClr val="accent3">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7703531" y="3991759"/>
                  <a:ext cx="215523" cy="200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Oval 20"/>
                <p:cNvSpPr>
                  <a:spLocks/>
                </p:cNvSpPr>
                <p:nvPr/>
              </p:nvSpPr>
              <p:spPr>
                <a:xfrm>
                  <a:off x="7703308" y="3708057"/>
                  <a:ext cx="57600" cy="57600"/>
                </a:xfrm>
                <a:prstGeom prst="ellipse">
                  <a:avLst/>
                </a:prstGeom>
                <a:solidFill>
                  <a:schemeClr val="accent3">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a:cxnSpLocks/>
                </p:cNvCxnSpPr>
                <p:nvPr/>
              </p:nvCxnSpPr>
              <p:spPr>
                <a:xfrm flipV="1">
                  <a:off x="7760908" y="3654949"/>
                  <a:ext cx="316292" cy="8190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20735" y="3879714"/>
                  <a:ext cx="710011" cy="259597"/>
                </a:xfrm>
                <a:prstGeom prst="rect">
                  <a:avLst/>
                </a:prstGeom>
                <a:noFill/>
              </p:spPr>
              <p:txBody>
                <a:bodyPr wrap="square" rtlCol="0">
                  <a:spAutoFit/>
                </a:bodyPr>
                <a:lstStyle/>
                <a:p>
                  <a:pPr algn="ctr"/>
                  <a:r>
                    <a:rPr lang="en-US" sz="700" dirty="0">
                      <a:solidFill>
                        <a:schemeClr val="tx2">
                          <a:lumMod val="50000"/>
                        </a:schemeClr>
                      </a:solidFill>
                      <a:latin typeface="Franklin Gothic Medium Cond" charset="0"/>
                      <a:ea typeface="Franklin Gothic Medium Cond" charset="0"/>
                      <a:cs typeface="Franklin Gothic Medium Cond" charset="0"/>
                    </a:rPr>
                    <a:t>Kaohsiung</a:t>
                  </a:r>
                </a:p>
              </p:txBody>
            </p:sp>
            <p:sp>
              <p:nvSpPr>
                <p:cNvPr id="24" name="TextBox 23"/>
                <p:cNvSpPr txBox="1"/>
                <p:nvPr/>
              </p:nvSpPr>
              <p:spPr>
                <a:xfrm>
                  <a:off x="7919614" y="3536802"/>
                  <a:ext cx="601133" cy="200055"/>
                </a:xfrm>
                <a:prstGeom prst="rect">
                  <a:avLst/>
                </a:prstGeom>
                <a:noFill/>
              </p:spPr>
              <p:txBody>
                <a:bodyPr wrap="square" rtlCol="0">
                  <a:spAutoFit/>
                </a:bodyPr>
                <a:lstStyle/>
                <a:p>
                  <a:pPr algn="ctr"/>
                  <a:r>
                    <a:rPr lang="en-US" sz="700" dirty="0">
                      <a:solidFill>
                        <a:schemeClr val="tx2">
                          <a:lumMod val="50000"/>
                        </a:schemeClr>
                      </a:solidFill>
                      <a:latin typeface="Franklin Gothic Medium Cond" charset="0"/>
                      <a:ea typeface="Franklin Gothic Medium Cond" charset="0"/>
                      <a:cs typeface="Franklin Gothic Medium Cond" charset="0"/>
                    </a:rPr>
                    <a:t>Taipei</a:t>
                  </a:r>
                </a:p>
              </p:txBody>
            </p:sp>
            <p:sp>
              <p:nvSpPr>
                <p:cNvPr id="25" name="Oval 24"/>
                <p:cNvSpPr>
                  <a:spLocks/>
                </p:cNvSpPr>
                <p:nvPr/>
              </p:nvSpPr>
              <p:spPr>
                <a:xfrm>
                  <a:off x="7596766" y="3104700"/>
                  <a:ext cx="57600" cy="57600"/>
                </a:xfrm>
                <a:prstGeom prst="ellipse">
                  <a:avLst/>
                </a:prstGeom>
                <a:solidFill>
                  <a:schemeClr val="accent3">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p:txBody>
            </p:sp>
            <p:cxnSp>
              <p:nvCxnSpPr>
                <p:cNvPr id="26" name="Straight Connector 25"/>
                <p:cNvCxnSpPr/>
                <p:nvPr/>
              </p:nvCxnSpPr>
              <p:spPr>
                <a:xfrm flipV="1">
                  <a:off x="7654366" y="2950695"/>
                  <a:ext cx="228101" cy="18280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776634" y="2826085"/>
                  <a:ext cx="698603" cy="248614"/>
                </a:xfrm>
                <a:prstGeom prst="rect">
                  <a:avLst/>
                </a:prstGeom>
                <a:noFill/>
              </p:spPr>
              <p:txBody>
                <a:bodyPr wrap="square" rtlCol="0">
                  <a:spAutoFit/>
                </a:bodyPr>
                <a:lstStyle/>
                <a:p>
                  <a:pPr algn="ctr"/>
                  <a:r>
                    <a:rPr lang="en-US" sz="700" dirty="0">
                      <a:solidFill>
                        <a:schemeClr val="tx2">
                          <a:lumMod val="50000"/>
                        </a:schemeClr>
                      </a:solidFill>
                      <a:latin typeface="Franklin Gothic Medium Cond" charset="0"/>
                      <a:ea typeface="Franklin Gothic Medium Cond" charset="0"/>
                      <a:cs typeface="Franklin Gothic Medium Cond" charset="0"/>
                    </a:rPr>
                    <a:t>Shanghai</a:t>
                  </a:r>
                </a:p>
              </p:txBody>
            </p:sp>
            <p:sp>
              <p:nvSpPr>
                <p:cNvPr id="28" name="Oval 27"/>
                <p:cNvSpPr>
                  <a:spLocks/>
                </p:cNvSpPr>
                <p:nvPr/>
              </p:nvSpPr>
              <p:spPr>
                <a:xfrm>
                  <a:off x="7110333" y="2266663"/>
                  <a:ext cx="57600" cy="57600"/>
                </a:xfrm>
                <a:prstGeom prst="ellipse">
                  <a:avLst/>
                </a:prstGeom>
                <a:solidFill>
                  <a:schemeClr val="accent3">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7167933" y="2295464"/>
                  <a:ext cx="587534" cy="1504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2976" y="2348170"/>
                  <a:ext cx="601133" cy="200055"/>
                </a:xfrm>
                <a:prstGeom prst="rect">
                  <a:avLst/>
                </a:prstGeom>
                <a:noFill/>
              </p:spPr>
              <p:txBody>
                <a:bodyPr wrap="square" rtlCol="0">
                  <a:spAutoFit/>
                </a:bodyPr>
                <a:lstStyle/>
                <a:p>
                  <a:pPr algn="ctr"/>
                  <a:r>
                    <a:rPr lang="en-US" sz="700" dirty="0">
                      <a:solidFill>
                        <a:schemeClr val="tx2">
                          <a:lumMod val="50000"/>
                        </a:schemeClr>
                      </a:solidFill>
                      <a:latin typeface="Franklin Gothic Medium Cond" charset="0"/>
                      <a:ea typeface="Franklin Gothic Medium Cond" charset="0"/>
                      <a:cs typeface="Franklin Gothic Medium Cond" charset="0"/>
                    </a:rPr>
                    <a:t>Beijing</a:t>
                  </a:r>
                </a:p>
              </p:txBody>
            </p:sp>
          </p:grpSp>
        </p:grpSp>
        <p:sp>
          <p:nvSpPr>
            <p:cNvPr id="7" name="Oval 6"/>
            <p:cNvSpPr>
              <a:spLocks/>
            </p:cNvSpPr>
            <p:nvPr/>
          </p:nvSpPr>
          <p:spPr>
            <a:xfrm>
              <a:off x="6426614" y="5067300"/>
              <a:ext cx="52442" cy="52442"/>
            </a:xfrm>
            <a:prstGeom prst="ellipse">
              <a:avLst/>
            </a:prstGeom>
            <a:solidFill>
              <a:schemeClr val="accent3">
                <a:lumMod val="20000"/>
                <a:lumOff val="80000"/>
              </a:schemeClr>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6471575" y="4803355"/>
              <a:ext cx="259840" cy="27298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19715" y="4597499"/>
              <a:ext cx="656360" cy="236352"/>
            </a:xfrm>
            <a:prstGeom prst="rect">
              <a:avLst/>
            </a:prstGeom>
            <a:noFill/>
          </p:spPr>
          <p:txBody>
            <a:bodyPr wrap="square" rtlCol="0">
              <a:spAutoFit/>
            </a:bodyPr>
            <a:lstStyle/>
            <a:p>
              <a:pPr algn="ctr"/>
              <a:r>
                <a:rPr lang="en-US" sz="700" dirty="0">
                  <a:solidFill>
                    <a:schemeClr val="tx2">
                      <a:lumMod val="50000"/>
                    </a:schemeClr>
                  </a:solidFill>
                  <a:latin typeface="Franklin Gothic Medium Cond" charset="0"/>
                  <a:ea typeface="Franklin Gothic Medium Cond" charset="0"/>
                  <a:cs typeface="Franklin Gothic Medium Cond" charset="0"/>
                </a:rPr>
                <a:t>Singapore</a:t>
              </a:r>
            </a:p>
          </p:txBody>
        </p:sp>
      </p:grpSp>
      <p:sp>
        <p:nvSpPr>
          <p:cNvPr id="47" name="Title 1">
            <a:extLst>
              <a:ext uri="{FF2B5EF4-FFF2-40B4-BE49-F238E27FC236}">
                <a16:creationId xmlns:a16="http://schemas.microsoft.com/office/drawing/2014/main" id="{044F2FB0-5D29-4E9C-B88D-F69DC0EDDA66}"/>
              </a:ext>
            </a:extLst>
          </p:cNvPr>
          <p:cNvSpPr>
            <a:spLocks noGrp="1"/>
          </p:cNvSpPr>
          <p:nvPr>
            <p:ph type="title"/>
          </p:nvPr>
        </p:nvSpPr>
        <p:spPr>
          <a:xfrm>
            <a:off x="457200" y="49188"/>
            <a:ext cx="8229600" cy="952500"/>
          </a:xfrm>
        </p:spPr>
        <p:txBody>
          <a:bodyPr>
            <a:normAutofit/>
          </a:bodyPr>
          <a:lstStyle/>
          <a:p>
            <a:r>
              <a:rPr lang="en-CA" sz="2200" dirty="0"/>
              <a:t>Coverage</a:t>
            </a:r>
          </a:p>
        </p:txBody>
      </p:sp>
    </p:spTree>
    <p:extLst>
      <p:ext uri="{BB962C8B-B14F-4D97-AF65-F5344CB8AC3E}">
        <p14:creationId xmlns:p14="http://schemas.microsoft.com/office/powerpoint/2010/main" val="209860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9188"/>
            <a:ext cx="8229600" cy="952500"/>
          </a:xfrm>
        </p:spPr>
        <p:txBody>
          <a:bodyPr>
            <a:normAutofit/>
          </a:bodyPr>
          <a:lstStyle/>
          <a:p>
            <a:r>
              <a:rPr lang="en-US" sz="2200" dirty="0"/>
              <a:t>Research design: the three major components of this study</a:t>
            </a:r>
          </a:p>
        </p:txBody>
      </p:sp>
      <p:graphicFrame>
        <p:nvGraphicFramePr>
          <p:cNvPr id="7" name="Table 6">
            <a:extLst>
              <a:ext uri="{FF2B5EF4-FFF2-40B4-BE49-F238E27FC236}">
                <a16:creationId xmlns:a16="http://schemas.microsoft.com/office/drawing/2014/main" id="{3D667B8E-C446-49D9-A9C5-9A40E5C1E6DC}"/>
              </a:ext>
            </a:extLst>
          </p:cNvPr>
          <p:cNvGraphicFramePr>
            <a:graphicFrameLocks noGrp="1"/>
          </p:cNvGraphicFramePr>
          <p:nvPr>
            <p:extLst>
              <p:ext uri="{D42A27DB-BD31-4B8C-83A1-F6EECF244321}">
                <p14:modId xmlns:p14="http://schemas.microsoft.com/office/powerpoint/2010/main" val="2750606583"/>
              </p:ext>
            </p:extLst>
          </p:nvPr>
        </p:nvGraphicFramePr>
        <p:xfrm>
          <a:off x="609600" y="1040671"/>
          <a:ext cx="2207115" cy="2904595"/>
        </p:xfrm>
        <a:graphic>
          <a:graphicData uri="http://schemas.openxmlformats.org/drawingml/2006/table">
            <a:tbl>
              <a:tblPr firstRow="1" bandRow="1">
                <a:tableStyleId>{5C22544A-7EE6-4342-B048-85BDC9FD1C3A}</a:tableStyleId>
              </a:tblPr>
              <a:tblGrid>
                <a:gridCol w="2207115">
                  <a:extLst>
                    <a:ext uri="{9D8B030D-6E8A-4147-A177-3AD203B41FA5}">
                      <a16:colId xmlns:a16="http://schemas.microsoft.com/office/drawing/2014/main" val="20000"/>
                    </a:ext>
                  </a:extLst>
                </a:gridCol>
              </a:tblGrid>
              <a:tr h="56696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t>Literature review on earlier studies </a:t>
                      </a:r>
                      <a:endParaRPr lang="en-US" sz="1500" b="0" dirty="0">
                        <a:solidFill>
                          <a:srgbClr val="FFFFFF"/>
                        </a:solidFill>
                      </a:endParaRPr>
                    </a:p>
                  </a:txBody>
                  <a:tcPr/>
                </a:tc>
                <a:extLst>
                  <a:ext uri="{0D108BD9-81ED-4DB2-BD59-A6C34878D82A}">
                    <a16:rowId xmlns:a16="http://schemas.microsoft.com/office/drawing/2014/main" val="10000"/>
                  </a:ext>
                </a:extLst>
              </a:tr>
              <a:tr h="23376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HK" sz="1400" b="1" dirty="0">
                          <a:solidFill>
                            <a:schemeClr val="tx1"/>
                          </a:solidFill>
                        </a:rPr>
                        <a:t>Summary and Review of previous studies</a:t>
                      </a:r>
                      <a:r>
                        <a:rPr lang="en-US" sz="1400" dirty="0">
                          <a:latin typeface="+mn-lt"/>
                        </a:rPr>
                        <a:t>: A combination of proprietary research conducted by ADM Capital Foundation, Bloom, WildAid, TRAFFIC, WWF, GlobeScan and others.</a:t>
                      </a:r>
                      <a:endParaRPr lang="en-HK"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C061036D-1B04-45EE-80F9-0B19503ACDB4}"/>
              </a:ext>
            </a:extLst>
          </p:cNvPr>
          <p:cNvGraphicFramePr>
            <a:graphicFrameLocks noGrp="1"/>
          </p:cNvGraphicFramePr>
          <p:nvPr>
            <p:extLst>
              <p:ext uri="{D42A27DB-BD31-4B8C-83A1-F6EECF244321}">
                <p14:modId xmlns:p14="http://schemas.microsoft.com/office/powerpoint/2010/main" val="1928066537"/>
              </p:ext>
            </p:extLst>
          </p:nvPr>
        </p:nvGraphicFramePr>
        <p:xfrm>
          <a:off x="3309940" y="1028699"/>
          <a:ext cx="2207115" cy="2904595"/>
        </p:xfrm>
        <a:graphic>
          <a:graphicData uri="http://schemas.openxmlformats.org/drawingml/2006/table">
            <a:tbl>
              <a:tblPr firstRow="1" bandRow="1">
                <a:tableStyleId>{5C22544A-7EE6-4342-B048-85BDC9FD1C3A}</a:tableStyleId>
              </a:tblPr>
              <a:tblGrid>
                <a:gridCol w="2207115">
                  <a:extLst>
                    <a:ext uri="{9D8B030D-6E8A-4147-A177-3AD203B41FA5}">
                      <a16:colId xmlns:a16="http://schemas.microsoft.com/office/drawing/2014/main" val="20000"/>
                    </a:ext>
                  </a:extLst>
                </a:gridCol>
              </a:tblGrid>
              <a:tr h="4948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t>Qualitative research</a:t>
                      </a:r>
                    </a:p>
                  </a:txBody>
                  <a:tcPr/>
                </a:tc>
                <a:extLst>
                  <a:ext uri="{0D108BD9-81ED-4DB2-BD59-A6C34878D82A}">
                    <a16:rowId xmlns:a16="http://schemas.microsoft.com/office/drawing/2014/main" val="10000"/>
                  </a:ext>
                </a:extLst>
              </a:tr>
              <a:tr h="2409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HK" sz="1400" b="1" dirty="0"/>
                        <a:t>8 Focus Group Discussions</a:t>
                      </a:r>
                      <a:r>
                        <a:rPr lang="en-HK" sz="1400" b="1" baseline="0" dirty="0"/>
                        <a:t> </a:t>
                      </a:r>
                      <a:r>
                        <a:rPr lang="en-HK" sz="1400" dirty="0"/>
                        <a:t>with shark fin consumers in Guangzhou (2), Beijing, Shanghai, </a:t>
                      </a:r>
                      <a:r>
                        <a:rPr lang="en-US" sz="1400" dirty="0">
                          <a:latin typeface="+mn-lt"/>
                        </a:rPr>
                        <a:t>Taipei, Kaohsiung</a:t>
                      </a:r>
                      <a:r>
                        <a:rPr lang="en-HK" sz="1400" dirty="0"/>
                        <a:t>, Hong Kong and Singapore</a:t>
                      </a:r>
                    </a:p>
                  </a:txBody>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63CD7027-36CF-4C00-8FF7-E6350957AFB9}"/>
              </a:ext>
            </a:extLst>
          </p:cNvPr>
          <p:cNvGraphicFramePr>
            <a:graphicFrameLocks noGrp="1"/>
          </p:cNvGraphicFramePr>
          <p:nvPr>
            <p:extLst>
              <p:ext uri="{D42A27DB-BD31-4B8C-83A1-F6EECF244321}">
                <p14:modId xmlns:p14="http://schemas.microsoft.com/office/powerpoint/2010/main" val="2426169099"/>
              </p:ext>
            </p:extLst>
          </p:nvPr>
        </p:nvGraphicFramePr>
        <p:xfrm>
          <a:off x="6021926" y="1040672"/>
          <a:ext cx="2664873" cy="2810720"/>
        </p:xfrm>
        <a:graphic>
          <a:graphicData uri="http://schemas.openxmlformats.org/drawingml/2006/table">
            <a:tbl>
              <a:tblPr firstRow="1" bandRow="1">
                <a:tableStyleId>{5C22544A-7EE6-4342-B048-85BDC9FD1C3A}</a:tableStyleId>
              </a:tblPr>
              <a:tblGrid>
                <a:gridCol w="2664873">
                  <a:extLst>
                    <a:ext uri="{9D8B030D-6E8A-4147-A177-3AD203B41FA5}">
                      <a16:colId xmlns:a16="http://schemas.microsoft.com/office/drawing/2014/main" val="20000"/>
                    </a:ext>
                  </a:extLst>
                </a:gridCol>
              </a:tblGrid>
              <a:tr h="46619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t>Quantitative research</a:t>
                      </a:r>
                    </a:p>
                  </a:txBody>
                  <a:tcPr/>
                </a:tc>
                <a:extLst>
                  <a:ext uri="{0D108BD9-81ED-4DB2-BD59-A6C34878D82A}">
                    <a16:rowId xmlns:a16="http://schemas.microsoft.com/office/drawing/2014/main" val="10000"/>
                  </a:ext>
                </a:extLst>
              </a:tr>
              <a:tr h="23445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a:solidFill>
                            <a:schemeClr val="tx1"/>
                          </a:solidFill>
                        </a:rPr>
                        <a:t>n</a:t>
                      </a:r>
                      <a:r>
                        <a:rPr lang="en-US" sz="1400" b="1" dirty="0">
                          <a:solidFill>
                            <a:schemeClr val="tx1"/>
                          </a:solidFill>
                        </a:rPr>
                        <a:t>=7099 structured online interviews </a:t>
                      </a:r>
                      <a:r>
                        <a:rPr lang="en-US" sz="1400" b="0" dirty="0">
                          <a:solidFill>
                            <a:schemeClr val="tx1"/>
                          </a:solidFill>
                        </a:rPr>
                        <a:t>in total, </a:t>
                      </a:r>
                      <a:r>
                        <a:rPr lang="en-US" sz="1400" dirty="0">
                          <a:solidFill>
                            <a:schemeClr val="tx1"/>
                          </a:solidFill>
                        </a:rPr>
                        <a:t>among which </a:t>
                      </a:r>
                      <a:r>
                        <a:rPr lang="en-US" sz="1400" b="1" dirty="0">
                          <a:solidFill>
                            <a:schemeClr val="tx1"/>
                          </a:solidFill>
                        </a:rPr>
                        <a:t>3517 respondents are Past 12 Months Shark Fin Soup Consumers and/or </a:t>
                      </a:r>
                      <a:r>
                        <a:rPr lang="en-US" sz="1400" b="1" dirty="0" err="1">
                          <a:solidFill>
                            <a:schemeClr val="tx1"/>
                          </a:solidFill>
                        </a:rPr>
                        <a:t>mobula</a:t>
                      </a:r>
                      <a:r>
                        <a:rPr lang="en-US" sz="1400" b="1" dirty="0">
                          <a:solidFill>
                            <a:schemeClr val="tx1"/>
                          </a:solidFill>
                        </a:rPr>
                        <a:t> ray gills consumers </a:t>
                      </a:r>
                      <a:r>
                        <a:rPr lang="en-US" sz="1400" b="0" dirty="0">
                          <a:solidFill>
                            <a:schemeClr val="tx1"/>
                          </a:solidFill>
                        </a:rPr>
                        <a:t>across Mainland China (1695), Hong Kong (606), Taiwan (603) and Singapore (613)</a:t>
                      </a:r>
                      <a:endParaRPr lang="en-US" altLang="en-US" sz="14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i="1" dirty="0"/>
                    </a:p>
                  </a:txBody>
                  <a:tcPr/>
                </a:tc>
                <a:extLst>
                  <a:ext uri="{0D108BD9-81ED-4DB2-BD59-A6C34878D82A}">
                    <a16:rowId xmlns:a16="http://schemas.microsoft.com/office/drawing/2014/main" val="10001"/>
                  </a:ext>
                </a:extLst>
              </a:tr>
            </a:tbl>
          </a:graphicData>
        </a:graphic>
      </p:graphicFrame>
      <p:sp>
        <p:nvSpPr>
          <p:cNvPr id="12" name="Content Placeholder 5">
            <a:extLst>
              <a:ext uri="{FF2B5EF4-FFF2-40B4-BE49-F238E27FC236}">
                <a16:creationId xmlns:a16="http://schemas.microsoft.com/office/drawing/2014/main" id="{1F302149-56D8-48CC-B96E-E6C1550A429C}"/>
              </a:ext>
            </a:extLst>
          </p:cNvPr>
          <p:cNvSpPr>
            <a:spLocks noGrp="1"/>
          </p:cNvSpPr>
          <p:nvPr>
            <p:ph idx="1"/>
          </p:nvPr>
        </p:nvSpPr>
        <p:spPr>
          <a:xfrm>
            <a:off x="609600" y="4152900"/>
            <a:ext cx="8091789" cy="1421723"/>
          </a:xfrm>
        </p:spPr>
        <p:txBody>
          <a:bodyPr>
            <a:noAutofit/>
          </a:bodyPr>
          <a:lstStyle/>
          <a:p>
            <a:pPr>
              <a:spcAft>
                <a:spcPts val="600"/>
              </a:spcAft>
            </a:pPr>
            <a:r>
              <a:rPr lang="en-US" b="1" dirty="0"/>
              <a:t>Comparison with other surveys</a:t>
            </a:r>
          </a:p>
          <a:p>
            <a:pPr>
              <a:spcAft>
                <a:spcPts val="600"/>
              </a:spcAft>
            </a:pPr>
            <a:r>
              <a:rPr lang="en-US" dirty="0"/>
              <a:t>Key metrics </a:t>
            </a:r>
            <a:r>
              <a:rPr lang="en-US" u="sng" dirty="0"/>
              <a:t>cannot be compared one-on-one</a:t>
            </a:r>
            <a:r>
              <a:rPr lang="en-US" dirty="0"/>
              <a:t> with other surveys</a:t>
            </a:r>
          </a:p>
          <a:p>
            <a:pPr>
              <a:spcAft>
                <a:spcPts val="600"/>
              </a:spcAft>
            </a:pPr>
            <a:r>
              <a:rPr lang="en-US" dirty="0"/>
              <a:t>Underlying patterns on segmentation, consumption drivers and effective messages which are relevant for the consumers, can be compared to other surveys</a:t>
            </a:r>
          </a:p>
          <a:p>
            <a:pPr>
              <a:spcAft>
                <a:spcPts val="600"/>
              </a:spcAft>
            </a:pPr>
            <a:endParaRPr lang="en-US" sz="300" b="1" dirty="0">
              <a:solidFill>
                <a:schemeClr val="tx1"/>
              </a:solidFill>
            </a:endParaRPr>
          </a:p>
        </p:txBody>
      </p:sp>
    </p:spTree>
    <p:extLst>
      <p:ext uri="{BB962C8B-B14F-4D97-AF65-F5344CB8AC3E}">
        <p14:creationId xmlns:p14="http://schemas.microsoft.com/office/powerpoint/2010/main" val="208340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 calcmode="lin" valueType="num">
                                      <p:cBhvr additive="base">
                                        <p:cTn id="3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 Placeholder 3"/>
          <p:cNvSpPr txBox="1">
            <a:spLocks/>
          </p:cNvSpPr>
          <p:nvPr/>
        </p:nvSpPr>
        <p:spPr>
          <a:xfrm>
            <a:off x="881872" y="2705100"/>
            <a:ext cx="7728728" cy="1655763"/>
          </a:xfrm>
          <a:prstGeom prst="rect">
            <a:avLst/>
          </a:prstGeom>
          <a:solidFill>
            <a:schemeClr val="tx2">
              <a:alpha val="0"/>
            </a:schemeClr>
          </a:solidFill>
        </p:spPr>
        <p:txBody>
          <a:bodyPr anchor="ctr"/>
          <a:lstStyle>
            <a:lvl1pPr marL="0" indent="0" algn="l" defTabSz="914400" rtl="0" eaLnBrk="1" latinLnBrk="0" hangingPunct="1">
              <a:spcBef>
                <a:spcPct val="20000"/>
              </a:spcBef>
              <a:buClr>
                <a:schemeClr val="tx1"/>
              </a:buClr>
              <a:buFont typeface="Wingdings" panose="05000000000000000000" pitchFamily="2" charset="2"/>
              <a:buNone/>
              <a:defRPr sz="1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buClr>
              <a:buFont typeface="Wingdings" panose="05000000000000000000" pitchFamily="2" charset="2"/>
              <a:buChar char="§"/>
              <a:defRPr sz="1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Clr>
                <a:schemeClr val="tx1"/>
              </a:buClr>
              <a:buFont typeface="Wingdings" panose="05000000000000000000" pitchFamily="2" charset="2"/>
              <a:buChar char="§"/>
              <a:defRPr sz="12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4000" b="1" dirty="0">
                <a:solidFill>
                  <a:schemeClr val="bg1"/>
                </a:solidFill>
              </a:rPr>
              <a:t>WHO: Shark fin soup      consumers and segments</a:t>
            </a:r>
            <a:endParaRPr lang="en-US" sz="4000" b="1" dirty="0">
              <a:solidFill>
                <a:schemeClr val="bg1"/>
              </a:solidFill>
            </a:endParaRPr>
          </a:p>
        </p:txBody>
      </p:sp>
      <p:sp>
        <p:nvSpPr>
          <p:cNvPr id="4" name="Rectangle 3">
            <a:extLst>
              <a:ext uri="{FF2B5EF4-FFF2-40B4-BE49-F238E27FC236}">
                <a16:creationId xmlns:a16="http://schemas.microsoft.com/office/drawing/2014/main" id="{310AE0A0-5400-45DC-8AFB-30E1D94E9CAD}"/>
              </a:ext>
            </a:extLst>
          </p:cNvPr>
          <p:cNvSpPr/>
          <p:nvPr/>
        </p:nvSpPr>
        <p:spPr>
          <a:xfrm>
            <a:off x="7688152" y="4686300"/>
            <a:ext cx="1487908" cy="230832"/>
          </a:xfrm>
          <a:prstGeom prst="rect">
            <a:avLst/>
          </a:prstGeom>
          <a:noFill/>
        </p:spPr>
        <p:txBody>
          <a:bodyPr wrap="none">
            <a:spAutoFit/>
          </a:bodyPr>
          <a:lstStyle/>
          <a:p>
            <a:r>
              <a:rPr lang="en-US" sz="900" dirty="0">
                <a:solidFill>
                  <a:schemeClr val="bg1"/>
                </a:solidFill>
              </a:rPr>
              <a:t>©  AP Photo/ Kin Cheung</a:t>
            </a:r>
          </a:p>
        </p:txBody>
      </p:sp>
    </p:spTree>
    <p:extLst>
      <p:ext uri="{BB962C8B-B14F-4D97-AF65-F5344CB8AC3E}">
        <p14:creationId xmlns:p14="http://schemas.microsoft.com/office/powerpoint/2010/main" val="106087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4">
            <a:extLst>
              <a:ext uri="{FF2B5EF4-FFF2-40B4-BE49-F238E27FC236}">
                <a16:creationId xmlns:a16="http://schemas.microsoft.com/office/drawing/2014/main" id="{6B7C8391-9DBA-CF4D-BF61-7E4246E5CBD3}"/>
              </a:ext>
            </a:extLst>
          </p:cNvPr>
          <p:cNvSpPr txBox="1">
            <a:spLocks/>
          </p:cNvSpPr>
          <p:nvPr/>
        </p:nvSpPr>
        <p:spPr>
          <a:xfrm>
            <a:off x="334617" y="114300"/>
            <a:ext cx="8809383" cy="8759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CA" sz="2400" b="1" kern="1200" dirty="0">
                <a:solidFill>
                  <a:schemeClr val="tx1"/>
                </a:solidFill>
                <a:latin typeface="Franklin Gothic Book"/>
                <a:ea typeface="+mj-ea"/>
                <a:cs typeface="+mj-cs"/>
                <a:sym typeface="Franklin Gothic Book"/>
              </a:defRPr>
            </a:lvl1pPr>
          </a:lstStyle>
          <a:p>
            <a:r>
              <a:rPr lang="fr-FR" sz="2200" dirty="0"/>
              <a:t>Respondents’ Profile – Gender</a:t>
            </a:r>
          </a:p>
          <a:p>
            <a:r>
              <a:rPr lang="en-US" sz="1500" dirty="0"/>
              <a:t>General Population Representative Sample vs Past 12 Months (P12M) Shark Fin Soup Consumers Sample</a:t>
            </a:r>
          </a:p>
        </p:txBody>
      </p:sp>
      <p:cxnSp>
        <p:nvCxnSpPr>
          <p:cNvPr id="17" name="Straight Connector 16">
            <a:extLst>
              <a:ext uri="{FF2B5EF4-FFF2-40B4-BE49-F238E27FC236}">
                <a16:creationId xmlns:a16="http://schemas.microsoft.com/office/drawing/2014/main" id="{00B24FD4-8D1A-5045-AD00-D483327713FE}"/>
              </a:ext>
            </a:extLst>
          </p:cNvPr>
          <p:cNvCxnSpPr>
            <a:cxnSpLocks/>
          </p:cNvCxnSpPr>
          <p:nvPr/>
        </p:nvCxnSpPr>
        <p:spPr>
          <a:xfrm>
            <a:off x="4604156" y="1264089"/>
            <a:ext cx="0" cy="3573497"/>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E3C00B-F0E4-EF4C-8182-77F2FDC700F9}"/>
              </a:ext>
            </a:extLst>
          </p:cNvPr>
          <p:cNvCxnSpPr>
            <a:cxnSpLocks/>
          </p:cNvCxnSpPr>
          <p:nvPr/>
        </p:nvCxnSpPr>
        <p:spPr>
          <a:xfrm flipH="1">
            <a:off x="750113" y="3103221"/>
            <a:ext cx="7708087" cy="0"/>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BCC01EF8-09CF-FB41-AFFD-A825BF188766}"/>
              </a:ext>
            </a:extLst>
          </p:cNvPr>
          <p:cNvGraphicFramePr>
            <a:graphicFrameLocks noGrp="1"/>
          </p:cNvGraphicFramePr>
          <p:nvPr>
            <p:extLst>
              <p:ext uri="{D42A27DB-BD31-4B8C-83A1-F6EECF244321}">
                <p14:modId xmlns:p14="http://schemas.microsoft.com/office/powerpoint/2010/main" val="4234433899"/>
              </p:ext>
            </p:extLst>
          </p:nvPr>
        </p:nvGraphicFramePr>
        <p:xfrm>
          <a:off x="846867" y="4975972"/>
          <a:ext cx="1680644" cy="172869"/>
        </p:xfrm>
        <a:graphic>
          <a:graphicData uri="http://schemas.openxmlformats.org/drawingml/2006/table">
            <a:tbl>
              <a:tblPr/>
              <a:tblGrid>
                <a:gridCol w="489390">
                  <a:extLst>
                    <a:ext uri="{9D8B030D-6E8A-4147-A177-3AD203B41FA5}">
                      <a16:colId xmlns:a16="http://schemas.microsoft.com/office/drawing/2014/main" val="20000"/>
                    </a:ext>
                  </a:extLst>
                </a:gridCol>
                <a:gridCol w="186420">
                  <a:extLst>
                    <a:ext uri="{9D8B030D-6E8A-4147-A177-3AD203B41FA5}">
                      <a16:colId xmlns:a16="http://schemas.microsoft.com/office/drawing/2014/main" val="20001"/>
                    </a:ext>
                  </a:extLst>
                </a:gridCol>
                <a:gridCol w="463990">
                  <a:extLst>
                    <a:ext uri="{9D8B030D-6E8A-4147-A177-3AD203B41FA5}">
                      <a16:colId xmlns:a16="http://schemas.microsoft.com/office/drawing/2014/main" val="20002"/>
                    </a:ext>
                  </a:extLst>
                </a:gridCol>
                <a:gridCol w="186420">
                  <a:extLst>
                    <a:ext uri="{9D8B030D-6E8A-4147-A177-3AD203B41FA5}">
                      <a16:colId xmlns:a16="http://schemas.microsoft.com/office/drawing/2014/main" val="20003"/>
                    </a:ext>
                  </a:extLst>
                </a:gridCol>
                <a:gridCol w="354424">
                  <a:extLst>
                    <a:ext uri="{9D8B030D-6E8A-4147-A177-3AD203B41FA5}">
                      <a16:colId xmlns:a16="http://schemas.microsoft.com/office/drawing/2014/main" val="20004"/>
                    </a:ext>
                  </a:extLst>
                </a:gridCol>
              </a:tblGrid>
              <a:tr h="172869">
                <a:tc>
                  <a:txBody>
                    <a:bodyPr/>
                    <a:lstStyle/>
                    <a:p>
                      <a:pPr algn="l" fontAlgn="t"/>
                      <a:r>
                        <a:rPr lang="en-HK" sz="900" b="1" i="0" u="none" strike="noStrike" dirty="0">
                          <a:solidFill>
                            <a:srgbClr val="000000"/>
                          </a:solidFill>
                          <a:effectLst/>
                          <a:latin typeface="Franklin Gothic Book" panose="020B0503020102020204" pitchFamily="34" charset="0"/>
                        </a:rPr>
                        <a:t>Legend</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endParaRPr lang="en-HK" sz="9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rtl="0" fontAlgn="ctr"/>
                      <a:r>
                        <a:rPr lang="en-HK" sz="900" b="0" i="0" u="none" strike="noStrike" dirty="0">
                          <a:solidFill>
                            <a:srgbClr val="000000"/>
                          </a:solidFill>
                          <a:effectLst/>
                          <a:latin typeface="Franklin Gothic Book" panose="020B0503020102020204" pitchFamily="34" charset="0"/>
                        </a:rPr>
                        <a:t>Female</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HK" sz="9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r>
                        <a:rPr lang="en-HK" sz="900" b="0" i="0" u="none" strike="noStrike" dirty="0">
                          <a:solidFill>
                            <a:srgbClr val="000000"/>
                          </a:solidFill>
                          <a:effectLst/>
                          <a:latin typeface="Franklin Gothic Book" panose="020B0503020102020204" pitchFamily="34" charset="0"/>
                        </a:rPr>
                        <a:t>Male</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18730"/>
                  </a:ext>
                </a:extLst>
              </a:tr>
            </a:tbl>
          </a:graphicData>
        </a:graphic>
      </p:graphicFrame>
      <p:sp>
        <p:nvSpPr>
          <p:cNvPr id="20" name="TextBox 19">
            <a:extLst>
              <a:ext uri="{FF2B5EF4-FFF2-40B4-BE49-F238E27FC236}">
                <a16:creationId xmlns:a16="http://schemas.microsoft.com/office/drawing/2014/main" id="{0899CF09-E3CA-B14A-AAB0-9A38C9DAA205}"/>
              </a:ext>
            </a:extLst>
          </p:cNvPr>
          <p:cNvSpPr txBox="1"/>
          <p:nvPr/>
        </p:nvSpPr>
        <p:spPr>
          <a:xfrm>
            <a:off x="1996904" y="1339044"/>
            <a:ext cx="1428597"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Mainland China</a:t>
            </a:r>
            <a:endParaRPr lang="en-US" dirty="0">
              <a:solidFill>
                <a:srgbClr val="000000"/>
              </a:solidFill>
              <a:latin typeface="Franklin Gothic Medium Cond" charset="0"/>
              <a:ea typeface="Franklin Gothic Medium Cond" charset="0"/>
              <a:cs typeface="Franklin Gothic Medium Cond" charset="0"/>
            </a:endParaRPr>
          </a:p>
        </p:txBody>
      </p:sp>
      <p:sp>
        <p:nvSpPr>
          <p:cNvPr id="21" name="TextBox 20">
            <a:extLst>
              <a:ext uri="{FF2B5EF4-FFF2-40B4-BE49-F238E27FC236}">
                <a16:creationId xmlns:a16="http://schemas.microsoft.com/office/drawing/2014/main" id="{7A8A79B5-3C2B-1C45-B060-ED0C114A1915}"/>
              </a:ext>
            </a:extLst>
          </p:cNvPr>
          <p:cNvSpPr txBox="1"/>
          <p:nvPr/>
        </p:nvSpPr>
        <p:spPr>
          <a:xfrm>
            <a:off x="6475716" y="1333500"/>
            <a:ext cx="634854"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Taiwan</a:t>
            </a:r>
            <a:endParaRPr lang="en-US" dirty="0">
              <a:solidFill>
                <a:srgbClr val="000000"/>
              </a:solidFill>
              <a:latin typeface="Franklin Gothic Medium Cond" charset="0"/>
              <a:ea typeface="Franklin Gothic Medium Cond" charset="0"/>
              <a:cs typeface="Franklin Gothic Medium Cond" charset="0"/>
            </a:endParaRPr>
          </a:p>
        </p:txBody>
      </p:sp>
      <p:sp>
        <p:nvSpPr>
          <p:cNvPr id="22" name="TextBox 21">
            <a:extLst>
              <a:ext uri="{FF2B5EF4-FFF2-40B4-BE49-F238E27FC236}">
                <a16:creationId xmlns:a16="http://schemas.microsoft.com/office/drawing/2014/main" id="{4E193F33-74D6-EC40-A5AF-60EDDC0979E5}"/>
              </a:ext>
            </a:extLst>
          </p:cNvPr>
          <p:cNvSpPr txBox="1"/>
          <p:nvPr/>
        </p:nvSpPr>
        <p:spPr>
          <a:xfrm>
            <a:off x="2239963" y="3266729"/>
            <a:ext cx="900182"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Hong Kong</a:t>
            </a:r>
            <a:endParaRPr lang="en-US" dirty="0">
              <a:solidFill>
                <a:srgbClr val="000000"/>
              </a:solidFill>
              <a:latin typeface="Franklin Gothic Medium Cond" charset="0"/>
              <a:ea typeface="Franklin Gothic Medium Cond" charset="0"/>
              <a:cs typeface="Franklin Gothic Medium Cond" charset="0"/>
            </a:endParaRPr>
          </a:p>
        </p:txBody>
      </p:sp>
      <p:sp>
        <p:nvSpPr>
          <p:cNvPr id="30" name="TextBox 29">
            <a:extLst>
              <a:ext uri="{FF2B5EF4-FFF2-40B4-BE49-F238E27FC236}">
                <a16:creationId xmlns:a16="http://schemas.microsoft.com/office/drawing/2014/main" id="{A2689969-E037-AD4E-91B1-CD8D807A37CA}"/>
              </a:ext>
            </a:extLst>
          </p:cNvPr>
          <p:cNvSpPr txBox="1"/>
          <p:nvPr/>
        </p:nvSpPr>
        <p:spPr>
          <a:xfrm>
            <a:off x="6261775" y="3266729"/>
            <a:ext cx="1000595"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Singapore</a:t>
            </a:r>
            <a:endParaRPr lang="en-US" dirty="0">
              <a:solidFill>
                <a:srgbClr val="000000"/>
              </a:solidFill>
              <a:latin typeface="Franklin Gothic Medium Cond" charset="0"/>
              <a:ea typeface="Franklin Gothic Medium Cond" charset="0"/>
              <a:cs typeface="Franklin Gothic Medium Cond" charset="0"/>
            </a:endParaRPr>
          </a:p>
        </p:txBody>
      </p:sp>
      <p:graphicFrame>
        <p:nvGraphicFramePr>
          <p:cNvPr id="32" name="Chart 31">
            <a:extLst>
              <a:ext uri="{FF2B5EF4-FFF2-40B4-BE49-F238E27FC236}">
                <a16:creationId xmlns:a16="http://schemas.microsoft.com/office/drawing/2014/main" id="{903EA7BB-BC4E-B64C-AF04-76FBF7CA077D}"/>
              </a:ext>
            </a:extLst>
          </p:cNvPr>
          <p:cNvGraphicFramePr/>
          <p:nvPr>
            <p:extLst/>
          </p:nvPr>
        </p:nvGraphicFramePr>
        <p:xfrm>
          <a:off x="842682" y="3523119"/>
          <a:ext cx="3378622" cy="1302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903EA7BB-BC4E-B64C-AF04-76FBF7CA077D}"/>
              </a:ext>
            </a:extLst>
          </p:cNvPr>
          <p:cNvGraphicFramePr/>
          <p:nvPr>
            <p:extLst/>
          </p:nvPr>
        </p:nvGraphicFramePr>
        <p:xfrm>
          <a:off x="5072761" y="3522818"/>
          <a:ext cx="3378622" cy="13026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903EA7BB-BC4E-B64C-AF04-76FBF7CA077D}"/>
              </a:ext>
            </a:extLst>
          </p:cNvPr>
          <p:cNvGraphicFramePr/>
          <p:nvPr>
            <p:extLst/>
          </p:nvPr>
        </p:nvGraphicFramePr>
        <p:xfrm>
          <a:off x="838200" y="1566440"/>
          <a:ext cx="3378622" cy="13026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903EA7BB-BC4E-B64C-AF04-76FBF7CA077D}"/>
              </a:ext>
            </a:extLst>
          </p:cNvPr>
          <p:cNvGraphicFramePr/>
          <p:nvPr>
            <p:extLst/>
          </p:nvPr>
        </p:nvGraphicFramePr>
        <p:xfrm>
          <a:off x="5068279" y="1566139"/>
          <a:ext cx="3378622" cy="1302666"/>
        </p:xfrm>
        <a:graphic>
          <a:graphicData uri="http://schemas.openxmlformats.org/drawingml/2006/chart">
            <c:chart xmlns:c="http://schemas.openxmlformats.org/drawingml/2006/chart" xmlns:r="http://schemas.openxmlformats.org/officeDocument/2006/relationships" r:id="rId6"/>
          </a:graphicData>
        </a:graphic>
      </p:graphicFrame>
      <p:cxnSp>
        <p:nvCxnSpPr>
          <p:cNvPr id="36" name="Straight Arrow Connector 35"/>
          <p:cNvCxnSpPr/>
          <p:nvPr/>
        </p:nvCxnSpPr>
        <p:spPr>
          <a:xfrm flipV="1">
            <a:off x="2590800" y="2400300"/>
            <a:ext cx="0" cy="152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733800" y="24003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8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Graphic spid="33" grpId="0">
        <p:bldAsOne/>
      </p:bldGraphic>
      <p:bldGraphic spid="34" grpId="0">
        <p:bldAsOne/>
      </p:bldGraphic>
      <p:bldGraphic spid="3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D17C541-461A-1F43-A95D-5EE88EFC15CF}"/>
              </a:ext>
            </a:extLst>
          </p:cNvPr>
          <p:cNvSpPr txBox="1">
            <a:spLocks/>
          </p:cNvSpPr>
          <p:nvPr/>
        </p:nvSpPr>
        <p:spPr>
          <a:xfrm>
            <a:off x="457200" y="344965"/>
            <a:ext cx="8001000" cy="5084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CA" sz="2400" b="1" kern="1200" dirty="0">
                <a:solidFill>
                  <a:schemeClr val="tx1"/>
                </a:solidFill>
                <a:latin typeface="Franklin Gothic Book"/>
                <a:ea typeface="+mj-ea"/>
                <a:cs typeface="+mj-cs"/>
                <a:sym typeface="Franklin Gothic Book"/>
              </a:defRPr>
            </a:lvl1pPr>
          </a:lstStyle>
          <a:p>
            <a:endParaRPr lang="en-US" sz="1600" i="1" dirty="0">
              <a:latin typeface="Franklin Gothic Demi" panose="020B0603020102020204" pitchFamily="34" charset="0"/>
              <a:ea typeface="Franklin Gothic Medium Cond" charset="0"/>
              <a:cs typeface="Franklin Gothic Medium Cond" charset="0"/>
            </a:endParaRPr>
          </a:p>
        </p:txBody>
      </p:sp>
      <p:cxnSp>
        <p:nvCxnSpPr>
          <p:cNvPr id="27" name="Straight Connector 26">
            <a:extLst>
              <a:ext uri="{FF2B5EF4-FFF2-40B4-BE49-F238E27FC236}">
                <a16:creationId xmlns:a16="http://schemas.microsoft.com/office/drawing/2014/main" id="{00B24FD4-8D1A-5045-AD00-D483327713FE}"/>
              </a:ext>
            </a:extLst>
          </p:cNvPr>
          <p:cNvCxnSpPr>
            <a:cxnSpLocks/>
          </p:cNvCxnSpPr>
          <p:nvPr/>
        </p:nvCxnSpPr>
        <p:spPr>
          <a:xfrm>
            <a:off x="4604156" y="1264089"/>
            <a:ext cx="0" cy="3573497"/>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E3C00B-F0E4-EF4C-8182-77F2FDC700F9}"/>
              </a:ext>
            </a:extLst>
          </p:cNvPr>
          <p:cNvCxnSpPr>
            <a:cxnSpLocks/>
          </p:cNvCxnSpPr>
          <p:nvPr/>
        </p:nvCxnSpPr>
        <p:spPr>
          <a:xfrm flipH="1">
            <a:off x="750113" y="3103221"/>
            <a:ext cx="7708087" cy="0"/>
          </a:xfrm>
          <a:prstGeom prst="line">
            <a:avLst/>
          </a:prstGeom>
          <a:ln>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BCC01EF8-09CF-FB41-AFFD-A825BF188766}"/>
              </a:ext>
            </a:extLst>
          </p:cNvPr>
          <p:cNvGraphicFramePr>
            <a:graphicFrameLocks noGrp="1"/>
          </p:cNvGraphicFramePr>
          <p:nvPr>
            <p:extLst>
              <p:ext uri="{D42A27DB-BD31-4B8C-83A1-F6EECF244321}">
                <p14:modId xmlns:p14="http://schemas.microsoft.com/office/powerpoint/2010/main" val="1969030169"/>
              </p:ext>
            </p:extLst>
          </p:nvPr>
        </p:nvGraphicFramePr>
        <p:xfrm>
          <a:off x="773381" y="4995740"/>
          <a:ext cx="3686560" cy="172869"/>
        </p:xfrm>
        <a:graphic>
          <a:graphicData uri="http://schemas.openxmlformats.org/drawingml/2006/table">
            <a:tbl>
              <a:tblPr/>
              <a:tblGrid>
                <a:gridCol w="489390">
                  <a:extLst>
                    <a:ext uri="{9D8B030D-6E8A-4147-A177-3AD203B41FA5}">
                      <a16:colId xmlns:a16="http://schemas.microsoft.com/office/drawing/2014/main" val="20000"/>
                    </a:ext>
                  </a:extLst>
                </a:gridCol>
                <a:gridCol w="186420">
                  <a:extLst>
                    <a:ext uri="{9D8B030D-6E8A-4147-A177-3AD203B41FA5}">
                      <a16:colId xmlns:a16="http://schemas.microsoft.com/office/drawing/2014/main" val="4196488128"/>
                    </a:ext>
                  </a:extLst>
                </a:gridCol>
                <a:gridCol w="354424">
                  <a:extLst>
                    <a:ext uri="{9D8B030D-6E8A-4147-A177-3AD203B41FA5}">
                      <a16:colId xmlns:a16="http://schemas.microsoft.com/office/drawing/2014/main" val="1696085446"/>
                    </a:ext>
                  </a:extLst>
                </a:gridCol>
                <a:gridCol w="186420">
                  <a:extLst>
                    <a:ext uri="{9D8B030D-6E8A-4147-A177-3AD203B41FA5}">
                      <a16:colId xmlns:a16="http://schemas.microsoft.com/office/drawing/2014/main" val="20003"/>
                    </a:ext>
                  </a:extLst>
                </a:gridCol>
                <a:gridCol w="399532">
                  <a:extLst>
                    <a:ext uri="{9D8B030D-6E8A-4147-A177-3AD203B41FA5}">
                      <a16:colId xmlns:a16="http://schemas.microsoft.com/office/drawing/2014/main" val="20004"/>
                    </a:ext>
                  </a:extLst>
                </a:gridCol>
                <a:gridCol w="186420">
                  <a:extLst>
                    <a:ext uri="{9D8B030D-6E8A-4147-A177-3AD203B41FA5}">
                      <a16:colId xmlns:a16="http://schemas.microsoft.com/office/drawing/2014/main" val="20005"/>
                    </a:ext>
                  </a:extLst>
                </a:gridCol>
                <a:gridCol w="354424">
                  <a:extLst>
                    <a:ext uri="{9D8B030D-6E8A-4147-A177-3AD203B41FA5}">
                      <a16:colId xmlns:a16="http://schemas.microsoft.com/office/drawing/2014/main" val="20006"/>
                    </a:ext>
                  </a:extLst>
                </a:gridCol>
                <a:gridCol w="186420">
                  <a:extLst>
                    <a:ext uri="{9D8B030D-6E8A-4147-A177-3AD203B41FA5}">
                      <a16:colId xmlns:a16="http://schemas.microsoft.com/office/drawing/2014/main" val="20007"/>
                    </a:ext>
                  </a:extLst>
                </a:gridCol>
                <a:gridCol w="354424">
                  <a:extLst>
                    <a:ext uri="{9D8B030D-6E8A-4147-A177-3AD203B41FA5}">
                      <a16:colId xmlns:a16="http://schemas.microsoft.com/office/drawing/2014/main" val="20008"/>
                    </a:ext>
                  </a:extLst>
                </a:gridCol>
                <a:gridCol w="186420">
                  <a:extLst>
                    <a:ext uri="{9D8B030D-6E8A-4147-A177-3AD203B41FA5}">
                      <a16:colId xmlns:a16="http://schemas.microsoft.com/office/drawing/2014/main" val="20009"/>
                    </a:ext>
                  </a:extLst>
                </a:gridCol>
                <a:gridCol w="354424">
                  <a:extLst>
                    <a:ext uri="{9D8B030D-6E8A-4147-A177-3AD203B41FA5}">
                      <a16:colId xmlns:a16="http://schemas.microsoft.com/office/drawing/2014/main" val="20010"/>
                    </a:ext>
                  </a:extLst>
                </a:gridCol>
                <a:gridCol w="186420">
                  <a:extLst>
                    <a:ext uri="{9D8B030D-6E8A-4147-A177-3AD203B41FA5}">
                      <a16:colId xmlns:a16="http://schemas.microsoft.com/office/drawing/2014/main" val="20011"/>
                    </a:ext>
                  </a:extLst>
                </a:gridCol>
                <a:gridCol w="261422">
                  <a:extLst>
                    <a:ext uri="{9D8B030D-6E8A-4147-A177-3AD203B41FA5}">
                      <a16:colId xmlns:a16="http://schemas.microsoft.com/office/drawing/2014/main" val="20012"/>
                    </a:ext>
                  </a:extLst>
                </a:gridCol>
              </a:tblGrid>
              <a:tr h="172869">
                <a:tc>
                  <a:txBody>
                    <a:bodyPr/>
                    <a:lstStyle/>
                    <a:p>
                      <a:pPr algn="l" fontAlgn="t"/>
                      <a:r>
                        <a:rPr lang="en-HK" sz="900" b="1" i="0" u="none" strike="noStrike" dirty="0">
                          <a:solidFill>
                            <a:srgbClr val="000000"/>
                          </a:solidFill>
                          <a:effectLst/>
                          <a:latin typeface="Franklin Gothic Book" panose="020B0503020102020204" pitchFamily="34" charset="0"/>
                        </a:rPr>
                        <a:t>Legend</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HK" sz="900" b="0" i="0" u="none" strike="noStrike" dirty="0">
                        <a:solidFill>
                          <a:srgbClr val="000000"/>
                        </a:solidFill>
                        <a:effectLst/>
                        <a:latin typeface="Franklin Gothic Book" panose="020B0503020102020204" pitchFamily="34" charset="0"/>
                      </a:endParaRPr>
                    </a:p>
                  </a:txBody>
                  <a:tcPr marL="43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5C21E"/>
                    </a:solidFill>
                  </a:tcPr>
                </a:tc>
                <a:tc>
                  <a:txBody>
                    <a:bodyPr/>
                    <a:lstStyle/>
                    <a:p>
                      <a:pPr algn="l" rtl="0" fontAlgn="ctr"/>
                      <a:r>
                        <a:rPr lang="en-HK" sz="900" b="0" i="0" u="none" strike="noStrike" dirty="0">
                          <a:solidFill>
                            <a:srgbClr val="000000"/>
                          </a:solidFill>
                          <a:effectLst/>
                          <a:latin typeface="Franklin Gothic Book" panose="020B0503020102020204" pitchFamily="34" charset="0"/>
                        </a:rPr>
                        <a:t>18-24</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HK" sz="9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rtl="0" fontAlgn="ctr"/>
                      <a:r>
                        <a:rPr lang="en-HK" sz="900" b="0" i="0" u="none" strike="noStrike" dirty="0">
                          <a:solidFill>
                            <a:srgbClr val="000000"/>
                          </a:solidFill>
                          <a:effectLst/>
                          <a:latin typeface="Franklin Gothic Book" panose="020B0503020102020204" pitchFamily="34" charset="0"/>
                        </a:rPr>
                        <a:t>25-34</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HK" sz="9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rtl="0" fontAlgn="ctr"/>
                      <a:r>
                        <a:rPr lang="en-HK" sz="900" b="0" i="0" u="none" strike="noStrike" dirty="0">
                          <a:solidFill>
                            <a:srgbClr val="000000"/>
                          </a:solidFill>
                          <a:effectLst/>
                          <a:latin typeface="Franklin Gothic Book" panose="020B0503020102020204" pitchFamily="34" charset="0"/>
                        </a:rPr>
                        <a:t>35-44</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HK" sz="9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ctr"/>
                      <a:r>
                        <a:rPr lang="en-HK" sz="900" b="0" i="0" u="none" strike="noStrike" dirty="0">
                          <a:solidFill>
                            <a:srgbClr val="000000"/>
                          </a:solidFill>
                          <a:effectLst/>
                          <a:latin typeface="Franklin Gothic Book" panose="020B0503020102020204" pitchFamily="34" charset="0"/>
                        </a:rPr>
                        <a:t>45-54</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HK" sz="9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rtl="0" fontAlgn="ctr"/>
                      <a:r>
                        <a:rPr lang="en-HK" sz="900" b="0" i="0" u="none" strike="noStrike" dirty="0">
                          <a:solidFill>
                            <a:srgbClr val="000000"/>
                          </a:solidFill>
                          <a:effectLst/>
                          <a:latin typeface="Franklin Gothic Book" panose="020B0503020102020204" pitchFamily="34" charset="0"/>
                        </a:rPr>
                        <a:t>55-64</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endParaRPr lang="en-HK" sz="900" b="0" i="0" u="none" strike="noStrike" dirty="0">
                        <a:solidFill>
                          <a:srgbClr val="000000"/>
                        </a:solidFill>
                        <a:effectLst/>
                        <a:latin typeface="Franklin Gothic Book" panose="020B0503020102020204" pitchFamily="34" charset="0"/>
                      </a:endParaRP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HK" sz="900" b="0" i="0" u="none" strike="noStrike" dirty="0">
                          <a:solidFill>
                            <a:srgbClr val="000000"/>
                          </a:solidFill>
                          <a:effectLst/>
                          <a:latin typeface="Franklin Gothic Book" panose="020B0503020102020204" pitchFamily="34" charset="0"/>
                        </a:rPr>
                        <a:t>65+</a:t>
                      </a:r>
                    </a:p>
                  </a:txBody>
                  <a:tcPr marL="43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18730"/>
                  </a:ext>
                </a:extLst>
              </a:tr>
            </a:tbl>
          </a:graphicData>
        </a:graphic>
      </p:graphicFrame>
      <p:sp>
        <p:nvSpPr>
          <p:cNvPr id="22" name="TextBox 21">
            <a:extLst>
              <a:ext uri="{FF2B5EF4-FFF2-40B4-BE49-F238E27FC236}">
                <a16:creationId xmlns:a16="http://schemas.microsoft.com/office/drawing/2014/main" id="{0899CF09-E3CA-B14A-AAB0-9A38C9DAA205}"/>
              </a:ext>
            </a:extLst>
          </p:cNvPr>
          <p:cNvSpPr txBox="1"/>
          <p:nvPr/>
        </p:nvSpPr>
        <p:spPr>
          <a:xfrm>
            <a:off x="1996904" y="1339044"/>
            <a:ext cx="1428597"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Mainland China</a:t>
            </a:r>
            <a:endParaRPr lang="en-US" dirty="0">
              <a:solidFill>
                <a:srgbClr val="000000"/>
              </a:solidFill>
              <a:latin typeface="Franklin Gothic Medium Cond" charset="0"/>
              <a:ea typeface="Franklin Gothic Medium Cond" charset="0"/>
              <a:cs typeface="Franklin Gothic Medium Cond" charset="0"/>
            </a:endParaRPr>
          </a:p>
        </p:txBody>
      </p:sp>
      <p:sp>
        <p:nvSpPr>
          <p:cNvPr id="23" name="TextBox 22">
            <a:extLst>
              <a:ext uri="{FF2B5EF4-FFF2-40B4-BE49-F238E27FC236}">
                <a16:creationId xmlns:a16="http://schemas.microsoft.com/office/drawing/2014/main" id="{7A8A79B5-3C2B-1C45-B060-ED0C114A1915}"/>
              </a:ext>
            </a:extLst>
          </p:cNvPr>
          <p:cNvSpPr txBox="1"/>
          <p:nvPr/>
        </p:nvSpPr>
        <p:spPr>
          <a:xfrm>
            <a:off x="6475717" y="1333500"/>
            <a:ext cx="634854"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Taiwan</a:t>
            </a:r>
            <a:endParaRPr lang="en-US" dirty="0">
              <a:solidFill>
                <a:srgbClr val="000000"/>
              </a:solidFill>
              <a:latin typeface="Franklin Gothic Medium Cond" charset="0"/>
              <a:ea typeface="Franklin Gothic Medium Cond" charset="0"/>
              <a:cs typeface="Franklin Gothic Medium Cond" charset="0"/>
            </a:endParaRPr>
          </a:p>
        </p:txBody>
      </p:sp>
      <p:sp>
        <p:nvSpPr>
          <p:cNvPr id="26" name="TextBox 25">
            <a:extLst>
              <a:ext uri="{FF2B5EF4-FFF2-40B4-BE49-F238E27FC236}">
                <a16:creationId xmlns:a16="http://schemas.microsoft.com/office/drawing/2014/main" id="{4E193F33-74D6-EC40-A5AF-60EDDC0979E5}"/>
              </a:ext>
            </a:extLst>
          </p:cNvPr>
          <p:cNvSpPr txBox="1"/>
          <p:nvPr/>
        </p:nvSpPr>
        <p:spPr>
          <a:xfrm>
            <a:off x="2239963" y="3266729"/>
            <a:ext cx="900182"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Hong Kong</a:t>
            </a:r>
            <a:endParaRPr lang="en-US" dirty="0">
              <a:solidFill>
                <a:srgbClr val="000000"/>
              </a:solidFill>
              <a:latin typeface="Franklin Gothic Medium Cond" charset="0"/>
              <a:ea typeface="Franklin Gothic Medium Cond" charset="0"/>
              <a:cs typeface="Franklin Gothic Medium Cond" charset="0"/>
            </a:endParaRPr>
          </a:p>
        </p:txBody>
      </p:sp>
      <p:sp>
        <p:nvSpPr>
          <p:cNvPr id="28" name="TextBox 27">
            <a:extLst>
              <a:ext uri="{FF2B5EF4-FFF2-40B4-BE49-F238E27FC236}">
                <a16:creationId xmlns:a16="http://schemas.microsoft.com/office/drawing/2014/main" id="{A2689969-E037-AD4E-91B1-CD8D807A37CA}"/>
              </a:ext>
            </a:extLst>
          </p:cNvPr>
          <p:cNvSpPr txBox="1"/>
          <p:nvPr/>
        </p:nvSpPr>
        <p:spPr>
          <a:xfrm>
            <a:off x="6261775" y="3266729"/>
            <a:ext cx="1000595" cy="307777"/>
          </a:xfrm>
          <a:prstGeom prst="rect">
            <a:avLst/>
          </a:prstGeom>
          <a:noFill/>
        </p:spPr>
        <p:txBody>
          <a:bodyPr wrap="none" rtlCol="0">
            <a:spAutoFit/>
          </a:bodyPr>
          <a:lstStyle/>
          <a:p>
            <a:pPr algn="ctr"/>
            <a:r>
              <a:rPr lang="en-US" altLang="zh-TW" sz="1400" dirty="0">
                <a:solidFill>
                  <a:srgbClr val="000000"/>
                </a:solidFill>
                <a:latin typeface="Franklin Gothic Medium Cond" charset="0"/>
                <a:ea typeface="Franklin Gothic Medium Cond" charset="0"/>
                <a:cs typeface="Franklin Gothic Medium Cond" charset="0"/>
              </a:rPr>
              <a:t>Singapore</a:t>
            </a:r>
            <a:endParaRPr lang="en-US" dirty="0">
              <a:solidFill>
                <a:srgbClr val="000000"/>
              </a:solidFill>
              <a:latin typeface="Franklin Gothic Medium Cond" charset="0"/>
              <a:ea typeface="Franklin Gothic Medium Cond" charset="0"/>
              <a:cs typeface="Franklin Gothic Medium Cond" charset="0"/>
            </a:endParaRPr>
          </a:p>
        </p:txBody>
      </p:sp>
      <p:graphicFrame>
        <p:nvGraphicFramePr>
          <p:cNvPr id="24" name="Chart 23">
            <a:extLst>
              <a:ext uri="{FF2B5EF4-FFF2-40B4-BE49-F238E27FC236}">
                <a16:creationId xmlns:a16="http://schemas.microsoft.com/office/drawing/2014/main" id="{903EA7BB-BC4E-B64C-AF04-76FBF7CA077D}"/>
              </a:ext>
            </a:extLst>
          </p:cNvPr>
          <p:cNvGraphicFramePr/>
          <p:nvPr>
            <p:extLst/>
          </p:nvPr>
        </p:nvGraphicFramePr>
        <p:xfrm>
          <a:off x="842682" y="3523119"/>
          <a:ext cx="3378622" cy="1302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903EA7BB-BC4E-B64C-AF04-76FBF7CA077D}"/>
              </a:ext>
            </a:extLst>
          </p:cNvPr>
          <p:cNvGraphicFramePr/>
          <p:nvPr>
            <p:extLst/>
          </p:nvPr>
        </p:nvGraphicFramePr>
        <p:xfrm>
          <a:off x="5072761" y="3522818"/>
          <a:ext cx="3378622" cy="13026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903EA7BB-BC4E-B64C-AF04-76FBF7CA077D}"/>
              </a:ext>
            </a:extLst>
          </p:cNvPr>
          <p:cNvGraphicFramePr/>
          <p:nvPr>
            <p:extLst/>
          </p:nvPr>
        </p:nvGraphicFramePr>
        <p:xfrm>
          <a:off x="838200" y="1566440"/>
          <a:ext cx="3378622" cy="13026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903EA7BB-BC4E-B64C-AF04-76FBF7CA077D}"/>
              </a:ext>
            </a:extLst>
          </p:cNvPr>
          <p:cNvGraphicFramePr/>
          <p:nvPr>
            <p:extLst/>
          </p:nvPr>
        </p:nvGraphicFramePr>
        <p:xfrm>
          <a:off x="5068279" y="1566139"/>
          <a:ext cx="3378622" cy="1302666"/>
        </p:xfrm>
        <a:graphic>
          <a:graphicData uri="http://schemas.openxmlformats.org/drawingml/2006/chart">
            <c:chart xmlns:c="http://schemas.openxmlformats.org/drawingml/2006/chart" xmlns:r="http://schemas.openxmlformats.org/officeDocument/2006/relationships" r:id="rId6"/>
          </a:graphicData>
        </a:graphic>
      </p:graphicFrame>
      <p:sp>
        <p:nvSpPr>
          <p:cNvPr id="38" name="Title 4">
            <a:extLst>
              <a:ext uri="{FF2B5EF4-FFF2-40B4-BE49-F238E27FC236}">
                <a16:creationId xmlns:a16="http://schemas.microsoft.com/office/drawing/2014/main" id="{6B7C8391-9DBA-CF4D-BF61-7E4246E5CBD3}"/>
              </a:ext>
            </a:extLst>
          </p:cNvPr>
          <p:cNvSpPr txBox="1">
            <a:spLocks/>
          </p:cNvSpPr>
          <p:nvPr/>
        </p:nvSpPr>
        <p:spPr>
          <a:xfrm>
            <a:off x="334617" y="114300"/>
            <a:ext cx="8809383" cy="8759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CA" sz="2400" b="1" kern="1200" dirty="0">
                <a:solidFill>
                  <a:schemeClr val="tx1"/>
                </a:solidFill>
                <a:latin typeface="Franklin Gothic Book"/>
                <a:ea typeface="+mj-ea"/>
                <a:cs typeface="+mj-cs"/>
                <a:sym typeface="Franklin Gothic Book"/>
              </a:defRPr>
            </a:lvl1pPr>
          </a:lstStyle>
          <a:p>
            <a:r>
              <a:rPr lang="fr-FR" sz="2200" dirty="0"/>
              <a:t>Respondents’ Profile – Age</a:t>
            </a:r>
          </a:p>
          <a:p>
            <a:r>
              <a:rPr lang="en-US" sz="1500" dirty="0"/>
              <a:t>General Population Representative Sample vs Past 12 Months (P12M) Shark Fin Soup Consumers Sample</a:t>
            </a:r>
          </a:p>
        </p:txBody>
      </p:sp>
      <p:cxnSp>
        <p:nvCxnSpPr>
          <p:cNvPr id="40" name="Straight Arrow Connector 39"/>
          <p:cNvCxnSpPr/>
          <p:nvPr/>
        </p:nvCxnSpPr>
        <p:spPr>
          <a:xfrm>
            <a:off x="1981200" y="24003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209800" y="24003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90800" y="24003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971800" y="24003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429000" y="2400300"/>
            <a:ext cx="0" cy="152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962400" y="2400300"/>
            <a:ext cx="0" cy="152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899CF09-E3CA-B14A-AAB0-9A38C9DAA205}"/>
              </a:ext>
            </a:extLst>
          </p:cNvPr>
          <p:cNvSpPr txBox="1"/>
          <p:nvPr/>
        </p:nvSpPr>
        <p:spPr>
          <a:xfrm>
            <a:off x="3886200" y="1445730"/>
            <a:ext cx="698001" cy="3693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Avg. Age</a:t>
            </a:r>
          </a:p>
          <a:p>
            <a:pPr algn="ctr"/>
            <a:r>
              <a:rPr lang="en-US" sz="900" b="1" dirty="0">
                <a:solidFill>
                  <a:srgbClr val="000000"/>
                </a:solidFill>
                <a:latin typeface="Franklin Gothic Medium Cond" charset="0"/>
                <a:ea typeface="Franklin Gothic Medium Cond" charset="0"/>
                <a:cs typeface="Franklin Gothic Medium Cond" charset="0"/>
              </a:rPr>
              <a:t>(in years)</a:t>
            </a:r>
          </a:p>
        </p:txBody>
      </p:sp>
      <p:sp>
        <p:nvSpPr>
          <p:cNvPr id="52" name="TextBox 51">
            <a:extLst>
              <a:ext uri="{FF2B5EF4-FFF2-40B4-BE49-F238E27FC236}">
                <a16:creationId xmlns:a16="http://schemas.microsoft.com/office/drawing/2014/main" id="{0899CF09-E3CA-B14A-AAB0-9A38C9DAA205}"/>
              </a:ext>
            </a:extLst>
          </p:cNvPr>
          <p:cNvSpPr txBox="1"/>
          <p:nvPr/>
        </p:nvSpPr>
        <p:spPr>
          <a:xfrm>
            <a:off x="3950199" y="1867519"/>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43.3</a:t>
            </a:r>
            <a:endParaRPr lang="en-US" sz="900" b="1" dirty="0">
              <a:solidFill>
                <a:srgbClr val="000000"/>
              </a:solidFill>
              <a:latin typeface="Franklin Gothic Medium Cond" charset="0"/>
              <a:ea typeface="Franklin Gothic Medium Cond" charset="0"/>
              <a:cs typeface="Franklin Gothic Medium Cond" charset="0"/>
            </a:endParaRPr>
          </a:p>
        </p:txBody>
      </p:sp>
      <p:sp>
        <p:nvSpPr>
          <p:cNvPr id="53" name="TextBox 52">
            <a:extLst>
              <a:ext uri="{FF2B5EF4-FFF2-40B4-BE49-F238E27FC236}">
                <a16:creationId xmlns:a16="http://schemas.microsoft.com/office/drawing/2014/main" id="{0899CF09-E3CA-B14A-AAB0-9A38C9DAA205}"/>
              </a:ext>
            </a:extLst>
          </p:cNvPr>
          <p:cNvSpPr txBox="1"/>
          <p:nvPr/>
        </p:nvSpPr>
        <p:spPr>
          <a:xfrm>
            <a:off x="3950199" y="2398068"/>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49.1</a:t>
            </a:r>
            <a:endParaRPr lang="en-US" sz="900" b="1" dirty="0">
              <a:solidFill>
                <a:srgbClr val="000000"/>
              </a:solidFill>
              <a:latin typeface="Franklin Gothic Medium Cond" charset="0"/>
              <a:ea typeface="Franklin Gothic Medium Cond" charset="0"/>
              <a:cs typeface="Franklin Gothic Medium Cond" charset="0"/>
            </a:endParaRPr>
          </a:p>
        </p:txBody>
      </p:sp>
      <p:cxnSp>
        <p:nvCxnSpPr>
          <p:cNvPr id="54" name="Straight Arrow Connector 53"/>
          <p:cNvCxnSpPr/>
          <p:nvPr/>
        </p:nvCxnSpPr>
        <p:spPr>
          <a:xfrm flipV="1">
            <a:off x="4495800" y="2400300"/>
            <a:ext cx="0" cy="152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899CF09-E3CA-B14A-AAB0-9A38C9DAA205}"/>
              </a:ext>
            </a:extLst>
          </p:cNvPr>
          <p:cNvSpPr txBox="1"/>
          <p:nvPr/>
        </p:nvSpPr>
        <p:spPr>
          <a:xfrm>
            <a:off x="8213022" y="1445730"/>
            <a:ext cx="698001" cy="3693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Avg. Age</a:t>
            </a:r>
          </a:p>
          <a:p>
            <a:pPr algn="ctr"/>
            <a:r>
              <a:rPr lang="en-US" sz="900" b="1" dirty="0">
                <a:solidFill>
                  <a:srgbClr val="000000"/>
                </a:solidFill>
                <a:latin typeface="Franklin Gothic Medium Cond" charset="0"/>
                <a:ea typeface="Franklin Gothic Medium Cond" charset="0"/>
                <a:cs typeface="Franklin Gothic Medium Cond" charset="0"/>
              </a:rPr>
              <a:t>(in years)</a:t>
            </a:r>
          </a:p>
        </p:txBody>
      </p:sp>
      <p:sp>
        <p:nvSpPr>
          <p:cNvPr id="56" name="TextBox 55">
            <a:extLst>
              <a:ext uri="{FF2B5EF4-FFF2-40B4-BE49-F238E27FC236}">
                <a16:creationId xmlns:a16="http://schemas.microsoft.com/office/drawing/2014/main" id="{0899CF09-E3CA-B14A-AAB0-9A38C9DAA205}"/>
              </a:ext>
            </a:extLst>
          </p:cNvPr>
          <p:cNvSpPr txBox="1"/>
          <p:nvPr/>
        </p:nvSpPr>
        <p:spPr>
          <a:xfrm>
            <a:off x="8277021" y="1867519"/>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44.6</a:t>
            </a:r>
            <a:endParaRPr lang="en-US" sz="900" b="1" dirty="0">
              <a:solidFill>
                <a:srgbClr val="000000"/>
              </a:solidFill>
              <a:latin typeface="Franklin Gothic Medium Cond" charset="0"/>
              <a:ea typeface="Franklin Gothic Medium Cond" charset="0"/>
              <a:cs typeface="Franklin Gothic Medium Cond" charset="0"/>
            </a:endParaRPr>
          </a:p>
        </p:txBody>
      </p:sp>
      <p:sp>
        <p:nvSpPr>
          <p:cNvPr id="57" name="TextBox 56">
            <a:extLst>
              <a:ext uri="{FF2B5EF4-FFF2-40B4-BE49-F238E27FC236}">
                <a16:creationId xmlns:a16="http://schemas.microsoft.com/office/drawing/2014/main" id="{0899CF09-E3CA-B14A-AAB0-9A38C9DAA205}"/>
              </a:ext>
            </a:extLst>
          </p:cNvPr>
          <p:cNvSpPr txBox="1"/>
          <p:nvPr/>
        </p:nvSpPr>
        <p:spPr>
          <a:xfrm>
            <a:off x="8277021" y="2398068"/>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47.2</a:t>
            </a:r>
            <a:endParaRPr lang="en-US" sz="900" b="1" dirty="0">
              <a:solidFill>
                <a:srgbClr val="000000"/>
              </a:solidFill>
              <a:latin typeface="Franklin Gothic Medium Cond" charset="0"/>
              <a:ea typeface="Franklin Gothic Medium Cond" charset="0"/>
              <a:cs typeface="Franklin Gothic Medium Cond" charset="0"/>
            </a:endParaRPr>
          </a:p>
        </p:txBody>
      </p:sp>
      <p:sp>
        <p:nvSpPr>
          <p:cNvPr id="58" name="TextBox 57">
            <a:extLst>
              <a:ext uri="{FF2B5EF4-FFF2-40B4-BE49-F238E27FC236}">
                <a16:creationId xmlns:a16="http://schemas.microsoft.com/office/drawing/2014/main" id="{0899CF09-E3CA-B14A-AAB0-9A38C9DAA205}"/>
              </a:ext>
            </a:extLst>
          </p:cNvPr>
          <p:cNvSpPr txBox="1"/>
          <p:nvPr/>
        </p:nvSpPr>
        <p:spPr>
          <a:xfrm>
            <a:off x="8213022" y="3409901"/>
            <a:ext cx="698001" cy="3693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Avg. Age</a:t>
            </a:r>
          </a:p>
          <a:p>
            <a:pPr algn="ctr"/>
            <a:r>
              <a:rPr lang="en-US" sz="900" b="1" dirty="0">
                <a:solidFill>
                  <a:srgbClr val="000000"/>
                </a:solidFill>
                <a:latin typeface="Franklin Gothic Medium Cond" charset="0"/>
                <a:ea typeface="Franklin Gothic Medium Cond" charset="0"/>
                <a:cs typeface="Franklin Gothic Medium Cond" charset="0"/>
              </a:rPr>
              <a:t>(in years)</a:t>
            </a:r>
          </a:p>
        </p:txBody>
      </p:sp>
      <p:sp>
        <p:nvSpPr>
          <p:cNvPr id="59" name="TextBox 58">
            <a:extLst>
              <a:ext uri="{FF2B5EF4-FFF2-40B4-BE49-F238E27FC236}">
                <a16:creationId xmlns:a16="http://schemas.microsoft.com/office/drawing/2014/main" id="{0899CF09-E3CA-B14A-AAB0-9A38C9DAA205}"/>
              </a:ext>
            </a:extLst>
          </p:cNvPr>
          <p:cNvSpPr txBox="1"/>
          <p:nvPr/>
        </p:nvSpPr>
        <p:spPr>
          <a:xfrm>
            <a:off x="8277021" y="3831690"/>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44.6</a:t>
            </a:r>
            <a:endParaRPr lang="en-US" sz="900" b="1" dirty="0">
              <a:solidFill>
                <a:srgbClr val="000000"/>
              </a:solidFill>
              <a:latin typeface="Franklin Gothic Medium Cond" charset="0"/>
              <a:ea typeface="Franklin Gothic Medium Cond" charset="0"/>
              <a:cs typeface="Franklin Gothic Medium Cond" charset="0"/>
            </a:endParaRPr>
          </a:p>
        </p:txBody>
      </p:sp>
      <p:sp>
        <p:nvSpPr>
          <p:cNvPr id="60" name="TextBox 59">
            <a:extLst>
              <a:ext uri="{FF2B5EF4-FFF2-40B4-BE49-F238E27FC236}">
                <a16:creationId xmlns:a16="http://schemas.microsoft.com/office/drawing/2014/main" id="{0899CF09-E3CA-B14A-AAB0-9A38C9DAA205}"/>
              </a:ext>
            </a:extLst>
          </p:cNvPr>
          <p:cNvSpPr txBox="1"/>
          <p:nvPr/>
        </p:nvSpPr>
        <p:spPr>
          <a:xfrm>
            <a:off x="8277021" y="4362239"/>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45.9</a:t>
            </a:r>
            <a:endParaRPr lang="en-US" sz="900" b="1" dirty="0">
              <a:solidFill>
                <a:srgbClr val="000000"/>
              </a:solidFill>
              <a:latin typeface="Franklin Gothic Medium Cond" charset="0"/>
              <a:ea typeface="Franklin Gothic Medium Cond" charset="0"/>
              <a:cs typeface="Franklin Gothic Medium Cond" charset="0"/>
            </a:endParaRPr>
          </a:p>
        </p:txBody>
      </p:sp>
      <p:sp>
        <p:nvSpPr>
          <p:cNvPr id="61" name="TextBox 60">
            <a:extLst>
              <a:ext uri="{FF2B5EF4-FFF2-40B4-BE49-F238E27FC236}">
                <a16:creationId xmlns:a16="http://schemas.microsoft.com/office/drawing/2014/main" id="{0899CF09-E3CA-B14A-AAB0-9A38C9DAA205}"/>
              </a:ext>
            </a:extLst>
          </p:cNvPr>
          <p:cNvSpPr txBox="1"/>
          <p:nvPr/>
        </p:nvSpPr>
        <p:spPr>
          <a:xfrm>
            <a:off x="3887612" y="3409808"/>
            <a:ext cx="698001" cy="3693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Avg. Age</a:t>
            </a:r>
          </a:p>
          <a:p>
            <a:pPr algn="ctr"/>
            <a:r>
              <a:rPr lang="en-US" sz="900" b="1" dirty="0">
                <a:solidFill>
                  <a:srgbClr val="000000"/>
                </a:solidFill>
                <a:latin typeface="Franklin Gothic Medium Cond" charset="0"/>
                <a:ea typeface="Franklin Gothic Medium Cond" charset="0"/>
                <a:cs typeface="Franklin Gothic Medium Cond" charset="0"/>
              </a:rPr>
              <a:t>(in years)</a:t>
            </a:r>
          </a:p>
        </p:txBody>
      </p:sp>
      <p:sp>
        <p:nvSpPr>
          <p:cNvPr id="62" name="TextBox 61">
            <a:extLst>
              <a:ext uri="{FF2B5EF4-FFF2-40B4-BE49-F238E27FC236}">
                <a16:creationId xmlns:a16="http://schemas.microsoft.com/office/drawing/2014/main" id="{0899CF09-E3CA-B14A-AAB0-9A38C9DAA205}"/>
              </a:ext>
            </a:extLst>
          </p:cNvPr>
          <p:cNvSpPr txBox="1"/>
          <p:nvPr/>
        </p:nvSpPr>
        <p:spPr>
          <a:xfrm>
            <a:off x="3951611" y="3831597"/>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46.7</a:t>
            </a:r>
            <a:endParaRPr lang="en-US" sz="900" b="1" dirty="0">
              <a:solidFill>
                <a:srgbClr val="000000"/>
              </a:solidFill>
              <a:latin typeface="Franklin Gothic Medium Cond" charset="0"/>
              <a:ea typeface="Franklin Gothic Medium Cond" charset="0"/>
              <a:cs typeface="Franklin Gothic Medium Cond" charset="0"/>
            </a:endParaRPr>
          </a:p>
        </p:txBody>
      </p:sp>
      <p:sp>
        <p:nvSpPr>
          <p:cNvPr id="63" name="TextBox 62">
            <a:extLst>
              <a:ext uri="{FF2B5EF4-FFF2-40B4-BE49-F238E27FC236}">
                <a16:creationId xmlns:a16="http://schemas.microsoft.com/office/drawing/2014/main" id="{0899CF09-E3CA-B14A-AAB0-9A38C9DAA205}"/>
              </a:ext>
            </a:extLst>
          </p:cNvPr>
          <p:cNvSpPr txBox="1"/>
          <p:nvPr/>
        </p:nvSpPr>
        <p:spPr>
          <a:xfrm>
            <a:off x="3951611" y="4362146"/>
            <a:ext cx="698001" cy="230832"/>
          </a:xfrm>
          <a:prstGeom prst="rect">
            <a:avLst/>
          </a:prstGeom>
          <a:noFill/>
        </p:spPr>
        <p:txBody>
          <a:bodyPr wrap="square" rtlCol="0">
            <a:spAutoFit/>
          </a:bodyPr>
          <a:lstStyle/>
          <a:p>
            <a:pPr algn="ctr"/>
            <a:r>
              <a:rPr lang="en-US" altLang="zh-TW" sz="900" b="1" dirty="0">
                <a:solidFill>
                  <a:srgbClr val="000000"/>
                </a:solidFill>
                <a:latin typeface="Franklin Gothic Medium Cond" charset="0"/>
                <a:ea typeface="Franklin Gothic Medium Cond" charset="0"/>
                <a:cs typeface="Franklin Gothic Medium Cond" charset="0"/>
              </a:rPr>
              <a:t>47.6</a:t>
            </a:r>
            <a:endParaRPr lang="en-US" sz="900" b="1" dirty="0">
              <a:solidFill>
                <a:srgbClr val="000000"/>
              </a:solidFill>
              <a:latin typeface="Franklin Gothic Medium Cond" charset="0"/>
              <a:ea typeface="Franklin Gothic Medium Cond" charset="0"/>
              <a:cs typeface="Franklin Gothic Medium Cond" charset="0"/>
            </a:endParaRPr>
          </a:p>
        </p:txBody>
      </p:sp>
      <p:cxnSp>
        <p:nvCxnSpPr>
          <p:cNvPr id="64" name="Straight Arrow Connector 63"/>
          <p:cNvCxnSpPr/>
          <p:nvPr/>
        </p:nvCxnSpPr>
        <p:spPr>
          <a:xfrm>
            <a:off x="6172200" y="24003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8229600" y="2400300"/>
            <a:ext cx="0" cy="152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8763000" y="2400300"/>
            <a:ext cx="0" cy="1524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981200" y="43815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195436" y="43815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87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Graphic spid="31" grpId="0">
        <p:bldAsOne/>
      </p:bldGraphic>
      <p:bldGraphic spid="33" grpId="0">
        <p:bldAsOne/>
      </p:bldGraphic>
      <p:bldGraphic spid="35" grpId="0">
        <p:bldAsOne/>
      </p:bldGraphic>
    </p:bldLst>
  </p:timing>
</p:sld>
</file>

<file path=ppt/theme/theme1.xml><?xml version="1.0" encoding="utf-8"?>
<a:theme xmlns:a="http://schemas.openxmlformats.org/drawingml/2006/main" name="Report Template">
  <a:themeElements>
    <a:clrScheme name="GS 2016 colours">
      <a:dk1>
        <a:srgbClr val="293870"/>
      </a:dk1>
      <a:lt1>
        <a:srgbClr val="FFFFFE"/>
      </a:lt1>
      <a:dk2>
        <a:srgbClr val="A7A7A7"/>
      </a:dk2>
      <a:lt2>
        <a:srgbClr val="535353"/>
      </a:lt2>
      <a:accent1>
        <a:srgbClr val="5488C7"/>
      </a:accent1>
      <a:accent2>
        <a:srgbClr val="95C11F"/>
      </a:accent2>
      <a:accent3>
        <a:srgbClr val="FFDD00"/>
      </a:accent3>
      <a:accent4>
        <a:srgbClr val="F7A823"/>
      </a:accent4>
      <a:accent5>
        <a:srgbClr val="C00000"/>
      </a:accent5>
      <a:accent6>
        <a:srgbClr val="535353"/>
      </a:accent6>
      <a:hlink>
        <a:srgbClr val="293870"/>
      </a:hlink>
      <a:folHlink>
        <a:srgbClr val="53535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port Template">
  <a:themeElements>
    <a:clrScheme name="GS 2016 colours">
      <a:dk1>
        <a:srgbClr val="293870"/>
      </a:dk1>
      <a:lt1>
        <a:srgbClr val="FFFFFE"/>
      </a:lt1>
      <a:dk2>
        <a:srgbClr val="A7A7A7"/>
      </a:dk2>
      <a:lt2>
        <a:srgbClr val="535353"/>
      </a:lt2>
      <a:accent1>
        <a:srgbClr val="5488C7"/>
      </a:accent1>
      <a:accent2>
        <a:srgbClr val="95C11F"/>
      </a:accent2>
      <a:accent3>
        <a:srgbClr val="FFDD00"/>
      </a:accent3>
      <a:accent4>
        <a:srgbClr val="F7A823"/>
      </a:accent4>
      <a:accent5>
        <a:srgbClr val="C00000"/>
      </a:accent5>
      <a:accent6>
        <a:srgbClr val="535353"/>
      </a:accent6>
      <a:hlink>
        <a:srgbClr val="293870"/>
      </a:hlink>
      <a:folHlink>
        <a:srgbClr val="53535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E6E6E"/>
    </a:accent1>
    <a:accent2>
      <a:srgbClr val="FF008C"/>
    </a:accent2>
    <a:accent3>
      <a:srgbClr val="FFFFFF"/>
    </a:accent3>
    <a:accent4>
      <a:srgbClr val="000000"/>
    </a:accent4>
    <a:accent5>
      <a:srgbClr val="BABABA"/>
    </a:accent5>
    <a:accent6>
      <a:srgbClr val="E7007E"/>
    </a:accent6>
    <a:hlink>
      <a:srgbClr val="2929B3"/>
    </a:hlink>
    <a:folHlink>
      <a:srgbClr val="FF33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E6E6E"/>
    </a:accent1>
    <a:accent2>
      <a:srgbClr val="FF008C"/>
    </a:accent2>
    <a:accent3>
      <a:srgbClr val="FFFFFF"/>
    </a:accent3>
    <a:accent4>
      <a:srgbClr val="000000"/>
    </a:accent4>
    <a:accent5>
      <a:srgbClr val="BABABA"/>
    </a:accent5>
    <a:accent6>
      <a:srgbClr val="E7007E"/>
    </a:accent6>
    <a:hlink>
      <a:srgbClr val="2929B3"/>
    </a:hlink>
    <a:folHlink>
      <a:srgbClr val="FF33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Shark Fin soup Consumption Reduction_Template14032018</Template>
  <TotalTime>29574</TotalTime>
  <Words>3943</Words>
  <Application>Microsoft Office PowerPoint</Application>
  <PresentationFormat>On-screen Show (16:10)</PresentationFormat>
  <Paragraphs>603</Paragraphs>
  <Slides>40</Slides>
  <Notes>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40</vt:i4>
      </vt:variant>
    </vt:vector>
  </HeadingPairs>
  <TitlesOfParts>
    <vt:vector size="54" baseType="lpstr">
      <vt:lpstr>隶书</vt:lpstr>
      <vt:lpstr>微軟正黑體</vt:lpstr>
      <vt:lpstr>新細明體</vt:lpstr>
      <vt:lpstr>Arial</vt:lpstr>
      <vt:lpstr>Calibri</vt:lpstr>
      <vt:lpstr>Franklin Gothic Book</vt:lpstr>
      <vt:lpstr>Franklin Gothic Demi</vt:lpstr>
      <vt:lpstr>Franklin Gothic Medium</vt:lpstr>
      <vt:lpstr>Franklin Gothic Medium Cond</vt:lpstr>
      <vt:lpstr>Helvetica Neue</vt:lpstr>
      <vt:lpstr>Times New Roman</vt:lpstr>
      <vt:lpstr>Wingdings</vt:lpstr>
      <vt:lpstr>Report Template</vt:lpstr>
      <vt:lpstr>1_Report Template</vt:lpstr>
      <vt:lpstr>PowerPoint Presentation</vt:lpstr>
      <vt:lpstr>Table of Contents</vt:lpstr>
      <vt:lpstr>PowerPoint Presentation</vt:lpstr>
      <vt:lpstr>Objectives</vt:lpstr>
      <vt:lpstr>Coverage</vt:lpstr>
      <vt:lpstr>Research design: the three major components of this study</vt:lpstr>
      <vt:lpstr>PowerPoint Presentation</vt:lpstr>
      <vt:lpstr>PowerPoint Presentation</vt:lpstr>
      <vt:lpstr>PowerPoint Presentation</vt:lpstr>
      <vt:lpstr>Consumer Segmentation</vt:lpstr>
      <vt:lpstr>Who are the Rejecters?</vt:lpstr>
      <vt:lpstr>Who are the Persuadable Consumers?</vt:lpstr>
      <vt:lpstr>Who are the Diehard Consumers?</vt:lpstr>
      <vt:lpstr>PowerPoint Presentation</vt:lpstr>
      <vt:lpstr>Shark Fin Soup Consumption Incidence </vt:lpstr>
      <vt:lpstr>Frequency of Consumption of Shark Fin Soup [Current]</vt:lpstr>
      <vt:lpstr>Shark Fin Soup Past Consumption</vt:lpstr>
      <vt:lpstr>Future Consumption of Shark Fin Soup </vt:lpstr>
      <vt:lpstr>Occasions of Consumption (top 10)</vt:lpstr>
      <vt:lpstr>Decision to Include Shark Fin Soup in Meals</vt:lpstr>
      <vt:lpstr>Best Replacement Dish for Shark Fin Soup</vt:lpstr>
      <vt:lpstr>PowerPoint Presentation</vt:lpstr>
      <vt:lpstr>Drivers and Deterrents Analysis: MaxDiff</vt:lpstr>
      <vt:lpstr>Opinions on Shark Fin Soup Consumption – Mainland China</vt:lpstr>
      <vt:lpstr>Main drivers and deterrents of consumption in all markets</vt:lpstr>
      <vt:lpstr>Main drivers and deterrents of consumption in all markets</vt:lpstr>
      <vt:lpstr>Drivers and Deterrents Summary – Main Relationships (Example of Mainland China)</vt:lpstr>
      <vt:lpstr>Drivers and Deterrents Analysis: Path Analysis</vt:lpstr>
      <vt:lpstr>Drivers and Deterrents Summary – Main Relationships (Example of Mainland China)</vt:lpstr>
      <vt:lpstr>Path Analysis – Mainland China</vt:lpstr>
      <vt:lpstr>Summing Up</vt:lpstr>
      <vt:lpstr>PowerPoint Presentation</vt:lpstr>
      <vt:lpstr>Introduction to the Section: Stimuli Offered in the Survey </vt:lpstr>
      <vt:lpstr>Stimuli Offered in the Survey </vt:lpstr>
      <vt:lpstr>PowerPoint Presentation</vt:lpstr>
      <vt:lpstr>Communication and Messages on Shark Protection</vt:lpstr>
      <vt:lpstr>Summing Up</vt:lpstr>
      <vt:lpstr>Summing Up</vt:lpstr>
      <vt:lpstr>PowerPoint Presentation</vt:lpstr>
      <vt:lpstr>PowerPoint Presentation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Fin Soup  Consumption Reduction Survey (2018)</dc:title>
  <dc:subject/>
  <dc:creator>Sylvie Scheer</dc:creator>
  <cp:keywords/>
  <dc:description/>
  <cp:lastModifiedBy>wanderm</cp:lastModifiedBy>
  <cp:revision>1705</cp:revision>
  <dcterms:created xsi:type="dcterms:W3CDTF">2018-03-14T01:24:10Z</dcterms:created>
  <dcterms:modified xsi:type="dcterms:W3CDTF">2018-07-26T01:42:22Z</dcterms:modified>
  <cp:category/>
</cp:coreProperties>
</file>